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avi" ContentType="video/avi"/>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11"/>
  </p:notesMasterIdLst>
  <p:sldIdLst>
    <p:sldId id="256" r:id="rId2"/>
    <p:sldId id="280" r:id="rId3"/>
    <p:sldId id="257" r:id="rId4"/>
    <p:sldId id="258" r:id="rId5"/>
    <p:sldId id="275" r:id="rId6"/>
    <p:sldId id="284" r:id="rId7"/>
    <p:sldId id="277" r:id="rId8"/>
    <p:sldId id="282" r:id="rId9"/>
    <p:sldId id="278" r:id="rId1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A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46" autoAdjust="0"/>
    <p:restoredTop sz="89103" autoAdjust="0"/>
  </p:normalViewPr>
  <p:slideViewPr>
    <p:cSldViewPr snapToGrid="0" snapToObjects="1">
      <p:cViewPr>
        <p:scale>
          <a:sx n="60" d="100"/>
          <a:sy n="60" d="100"/>
        </p:scale>
        <p:origin x="-1480" y="-84"/>
      </p:cViewPr>
      <p:guideLst>
        <p:guide orient="horz" pos="2160"/>
        <p:guide pos="2880"/>
      </p:guideLst>
    </p:cSldViewPr>
  </p:slideViewPr>
  <p:outlineViewPr>
    <p:cViewPr>
      <p:scale>
        <a:sx n="33" d="100"/>
        <a:sy n="33" d="100"/>
      </p:scale>
      <p:origin x="44"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SVM</c:v>
                </c:pt>
              </c:strCache>
            </c:strRef>
          </c:tx>
          <c:cat>
            <c:numRef>
              <c:f>Sheet1!$A$2:$A$4</c:f>
              <c:numCache>
                <c:formatCode>General</c:formatCode>
                <c:ptCount val="3"/>
                <c:pt idx="0">
                  <c:v>1</c:v>
                </c:pt>
                <c:pt idx="1">
                  <c:v>2</c:v>
                </c:pt>
                <c:pt idx="2">
                  <c:v>3</c:v>
                </c:pt>
              </c:numCache>
            </c:numRef>
          </c:cat>
          <c:val>
            <c:numRef>
              <c:f>Sheet1!$B$2:$B$4</c:f>
              <c:numCache>
                <c:formatCode>General</c:formatCode>
                <c:ptCount val="3"/>
                <c:pt idx="0">
                  <c:v>39.43</c:v>
                </c:pt>
                <c:pt idx="1">
                  <c:v>55.62</c:v>
                </c:pt>
                <c:pt idx="2">
                  <c:v>63.09</c:v>
                </c:pt>
              </c:numCache>
            </c:numRef>
          </c:val>
          <c:smooth val="0"/>
        </c:ser>
        <c:ser>
          <c:idx val="1"/>
          <c:order val="1"/>
          <c:tx>
            <c:strRef>
              <c:f>Sheet1!$C$1</c:f>
              <c:strCache>
                <c:ptCount val="1"/>
                <c:pt idx="0">
                  <c:v>Decision Tree</c:v>
                </c:pt>
              </c:strCache>
            </c:strRef>
          </c:tx>
          <c:cat>
            <c:numRef>
              <c:f>Sheet1!$A$2:$A$4</c:f>
              <c:numCache>
                <c:formatCode>General</c:formatCode>
                <c:ptCount val="3"/>
                <c:pt idx="0">
                  <c:v>1</c:v>
                </c:pt>
                <c:pt idx="1">
                  <c:v>2</c:v>
                </c:pt>
                <c:pt idx="2">
                  <c:v>3</c:v>
                </c:pt>
              </c:numCache>
            </c:numRef>
          </c:cat>
          <c:val>
            <c:numRef>
              <c:f>Sheet1!$C$2:$C$4</c:f>
              <c:numCache>
                <c:formatCode>General</c:formatCode>
                <c:ptCount val="3"/>
                <c:pt idx="0">
                  <c:v>36.43</c:v>
                </c:pt>
                <c:pt idx="1">
                  <c:v>54.2</c:v>
                </c:pt>
                <c:pt idx="2">
                  <c:v>63.72</c:v>
                </c:pt>
              </c:numCache>
            </c:numRef>
          </c:val>
          <c:smooth val="0"/>
        </c:ser>
        <c:ser>
          <c:idx val="2"/>
          <c:order val="2"/>
          <c:tx>
            <c:strRef>
              <c:f>Sheet1!$D$1</c:f>
              <c:strCache>
                <c:ptCount val="1"/>
                <c:pt idx="0">
                  <c:v>Bagging</c:v>
                </c:pt>
              </c:strCache>
            </c:strRef>
          </c:tx>
          <c:cat>
            <c:numRef>
              <c:f>Sheet1!$A$2:$A$4</c:f>
              <c:numCache>
                <c:formatCode>General</c:formatCode>
                <c:ptCount val="3"/>
                <c:pt idx="0">
                  <c:v>1</c:v>
                </c:pt>
                <c:pt idx="1">
                  <c:v>2</c:v>
                </c:pt>
                <c:pt idx="2">
                  <c:v>3</c:v>
                </c:pt>
              </c:numCache>
            </c:numRef>
          </c:cat>
          <c:val>
            <c:numRef>
              <c:f>Sheet1!$D$2:$D$4</c:f>
              <c:numCache>
                <c:formatCode>General</c:formatCode>
                <c:ptCount val="3"/>
                <c:pt idx="0">
                  <c:v>56.23</c:v>
                </c:pt>
                <c:pt idx="1">
                  <c:v>56.23</c:v>
                </c:pt>
                <c:pt idx="2">
                  <c:v>67.23</c:v>
                </c:pt>
              </c:numCache>
            </c:numRef>
          </c:val>
          <c:smooth val="0"/>
        </c:ser>
        <c:ser>
          <c:idx val="3"/>
          <c:order val="3"/>
          <c:tx>
            <c:strRef>
              <c:f>Sheet1!$E$1</c:f>
              <c:strCache>
                <c:ptCount val="1"/>
                <c:pt idx="0">
                  <c:v>Logistic Regression</c:v>
                </c:pt>
              </c:strCache>
            </c:strRef>
          </c:tx>
          <c:cat>
            <c:numRef>
              <c:f>Sheet1!$A$2:$A$4</c:f>
              <c:numCache>
                <c:formatCode>General</c:formatCode>
                <c:ptCount val="3"/>
                <c:pt idx="0">
                  <c:v>1</c:v>
                </c:pt>
                <c:pt idx="1">
                  <c:v>2</c:v>
                </c:pt>
                <c:pt idx="2">
                  <c:v>3</c:v>
                </c:pt>
              </c:numCache>
            </c:numRef>
          </c:cat>
          <c:val>
            <c:numRef>
              <c:f>Sheet1!$E$2:$E$4</c:f>
              <c:numCache>
                <c:formatCode>General</c:formatCode>
                <c:ptCount val="3"/>
                <c:pt idx="1">
                  <c:v>58.67</c:v>
                </c:pt>
                <c:pt idx="2">
                  <c:v>62</c:v>
                </c:pt>
              </c:numCache>
            </c:numRef>
          </c:val>
          <c:smooth val="0"/>
        </c:ser>
        <c:ser>
          <c:idx val="4"/>
          <c:order val="4"/>
          <c:tx>
            <c:strRef>
              <c:f>Sheet1!$F$1</c:f>
              <c:strCache>
                <c:ptCount val="1"/>
                <c:pt idx="0">
                  <c:v>Random Forest</c:v>
                </c:pt>
              </c:strCache>
            </c:strRef>
          </c:tx>
          <c:cat>
            <c:numRef>
              <c:f>Sheet1!$A$2:$A$4</c:f>
              <c:numCache>
                <c:formatCode>General</c:formatCode>
                <c:ptCount val="3"/>
                <c:pt idx="0">
                  <c:v>1</c:v>
                </c:pt>
                <c:pt idx="1">
                  <c:v>2</c:v>
                </c:pt>
                <c:pt idx="2">
                  <c:v>3</c:v>
                </c:pt>
              </c:numCache>
            </c:numRef>
          </c:cat>
          <c:val>
            <c:numRef>
              <c:f>Sheet1!$F$2:$F$4</c:f>
              <c:numCache>
                <c:formatCode>General</c:formatCode>
                <c:ptCount val="3"/>
                <c:pt idx="1">
                  <c:v>58.71</c:v>
                </c:pt>
                <c:pt idx="2">
                  <c:v>70.83</c:v>
                </c:pt>
              </c:numCache>
            </c:numRef>
          </c:val>
          <c:smooth val="0"/>
        </c:ser>
        <c:dLbls>
          <c:showLegendKey val="0"/>
          <c:showVal val="0"/>
          <c:showCatName val="0"/>
          <c:showSerName val="0"/>
          <c:showPercent val="0"/>
          <c:showBubbleSize val="0"/>
        </c:dLbls>
        <c:marker val="1"/>
        <c:smooth val="0"/>
        <c:axId val="36793728"/>
        <c:axId val="37328384"/>
      </c:lineChart>
      <c:catAx>
        <c:axId val="36793728"/>
        <c:scaling>
          <c:orientation val="minMax"/>
        </c:scaling>
        <c:delete val="0"/>
        <c:axPos val="b"/>
        <c:numFmt formatCode="General" sourceLinked="1"/>
        <c:majorTickMark val="out"/>
        <c:minorTickMark val="none"/>
        <c:tickLblPos val="nextTo"/>
        <c:crossAx val="37328384"/>
        <c:crosses val="autoZero"/>
        <c:auto val="1"/>
        <c:lblAlgn val="ctr"/>
        <c:lblOffset val="100"/>
        <c:noMultiLvlLbl val="0"/>
      </c:catAx>
      <c:valAx>
        <c:axId val="37328384"/>
        <c:scaling>
          <c:orientation val="minMax"/>
          <c:max val="75"/>
          <c:min val="35"/>
        </c:scaling>
        <c:delete val="0"/>
        <c:axPos val="l"/>
        <c:majorGridlines/>
        <c:numFmt formatCode="General" sourceLinked="1"/>
        <c:majorTickMark val="out"/>
        <c:minorTickMark val="none"/>
        <c:tickLblPos val="nextTo"/>
        <c:crossAx val="36793728"/>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8F3DE-72D7-4BA0-80BE-B1076A5CE87A}" type="doc">
      <dgm:prSet loTypeId="urn:microsoft.com/office/officeart/2005/8/layout/hProcess9" loCatId="process" qsTypeId="urn:microsoft.com/office/officeart/2005/8/quickstyle/simple1" qsCatId="simple" csTypeId="urn:microsoft.com/office/officeart/2005/8/colors/accent1_2" csCatId="accent1" phldr="1"/>
      <dgm:spPr/>
    </dgm:pt>
    <dgm:pt modelId="{C5ECB9AB-3872-4814-BF19-60FC09C9740A}">
      <dgm:prSet phldrT="[Text]" custT="1"/>
      <dgm:spPr/>
      <dgm:t>
        <a:bodyPr/>
        <a:lstStyle/>
        <a:p>
          <a:r>
            <a:rPr lang="en-US" sz="1600" dirty="0"/>
            <a:t>EDA</a:t>
          </a:r>
        </a:p>
      </dgm:t>
    </dgm:pt>
    <dgm:pt modelId="{1D73A627-1988-408B-9D8A-BB477384070A}" type="parTrans" cxnId="{757C29E5-DB7D-4660-9788-FB2E22A7075D}">
      <dgm:prSet/>
      <dgm:spPr/>
      <dgm:t>
        <a:bodyPr/>
        <a:lstStyle/>
        <a:p>
          <a:endParaRPr lang="en-US"/>
        </a:p>
      </dgm:t>
    </dgm:pt>
    <dgm:pt modelId="{C22CDF45-742A-4F11-8774-F209F834F879}" type="sibTrans" cxnId="{757C29E5-DB7D-4660-9788-FB2E22A7075D}">
      <dgm:prSet/>
      <dgm:spPr/>
      <dgm:t>
        <a:bodyPr/>
        <a:lstStyle/>
        <a:p>
          <a:endParaRPr lang="en-US"/>
        </a:p>
      </dgm:t>
    </dgm:pt>
    <dgm:pt modelId="{F78E3122-E8CB-4329-B998-184A226D4951}">
      <dgm:prSet phldrT="[Text]" custT="1"/>
      <dgm:spPr/>
      <dgm:t>
        <a:bodyPr/>
        <a:lstStyle/>
        <a:p>
          <a:r>
            <a:rPr lang="en-US" sz="1600" dirty="0"/>
            <a:t>Feature Selection( </a:t>
          </a:r>
          <a:r>
            <a:rPr lang="en-US" sz="1600" dirty="0" smtClean="0"/>
            <a:t>Info. Gain, Chi-square </a:t>
          </a:r>
          <a:r>
            <a:rPr lang="en-US" sz="1600" dirty="0"/>
            <a:t>for goodness of </a:t>
          </a:r>
          <a:r>
            <a:rPr lang="en-US" sz="1600" dirty="0" smtClean="0"/>
            <a:t>fit) </a:t>
          </a:r>
          <a:r>
            <a:rPr lang="en-US" sz="1600" dirty="0"/>
            <a:t>test)</a:t>
          </a:r>
        </a:p>
      </dgm:t>
    </dgm:pt>
    <dgm:pt modelId="{D5F638A8-A1C1-44AF-A600-47E86F423A05}" type="parTrans" cxnId="{D3360D57-15F0-43FB-9A82-2D3360593DF7}">
      <dgm:prSet/>
      <dgm:spPr/>
      <dgm:t>
        <a:bodyPr/>
        <a:lstStyle/>
        <a:p>
          <a:endParaRPr lang="en-US"/>
        </a:p>
      </dgm:t>
    </dgm:pt>
    <dgm:pt modelId="{70F9536B-C35A-4923-AA9D-8A3AB70EB8F3}" type="sibTrans" cxnId="{D3360D57-15F0-43FB-9A82-2D3360593DF7}">
      <dgm:prSet/>
      <dgm:spPr/>
      <dgm:t>
        <a:bodyPr/>
        <a:lstStyle/>
        <a:p>
          <a:endParaRPr lang="en-US"/>
        </a:p>
      </dgm:t>
    </dgm:pt>
    <dgm:pt modelId="{2D21F288-8D67-4FE0-9CD6-6821EEDCD626}">
      <dgm:prSet phldrT="[Text]" custT="1"/>
      <dgm:spPr/>
      <dgm:t>
        <a:bodyPr/>
        <a:lstStyle/>
        <a:p>
          <a:r>
            <a:rPr lang="en-US" sz="1600" dirty="0" smtClean="0"/>
            <a:t>Evaluation  </a:t>
          </a:r>
          <a:r>
            <a:rPr lang="en-US" sz="1600" dirty="0"/>
            <a:t>and comparison</a:t>
          </a:r>
        </a:p>
      </dgm:t>
    </dgm:pt>
    <dgm:pt modelId="{10C02442-7999-4A17-8490-6BE7AACE71B5}" type="parTrans" cxnId="{1F9DE47F-1D27-4FBB-AFFF-3AFE1B40310C}">
      <dgm:prSet/>
      <dgm:spPr/>
      <dgm:t>
        <a:bodyPr/>
        <a:lstStyle/>
        <a:p>
          <a:endParaRPr lang="en-US"/>
        </a:p>
      </dgm:t>
    </dgm:pt>
    <dgm:pt modelId="{51E1C6FC-6BB2-425B-9259-DCC5B3CB46F2}" type="sibTrans" cxnId="{1F9DE47F-1D27-4FBB-AFFF-3AFE1B40310C}">
      <dgm:prSet/>
      <dgm:spPr/>
      <dgm:t>
        <a:bodyPr/>
        <a:lstStyle/>
        <a:p>
          <a:endParaRPr lang="en-US"/>
        </a:p>
      </dgm:t>
    </dgm:pt>
    <dgm:pt modelId="{6673DCD3-D32E-4A02-ABF7-AFAAA31BE0C0}">
      <dgm:prSet phldrT="[Text]" custT="1"/>
      <dgm:spPr/>
      <dgm:t>
        <a:bodyPr/>
        <a:lstStyle/>
        <a:p>
          <a:r>
            <a:rPr lang="en-US" sz="1600" dirty="0" smtClean="0"/>
            <a:t>Implemented</a:t>
          </a:r>
          <a:r>
            <a:rPr lang="en-US" sz="1600" dirty="0"/>
            <a:t/>
          </a:r>
          <a:br>
            <a:rPr lang="en-US" sz="1600" dirty="0"/>
          </a:br>
          <a:r>
            <a:rPr lang="en-US" sz="1600" dirty="0"/>
            <a:t>Logistic Regression, Bagging. </a:t>
          </a:r>
          <a:br>
            <a:rPr lang="en-US" sz="1600" dirty="0"/>
          </a:br>
          <a:r>
            <a:rPr lang="en-US" sz="1600" dirty="0" smtClean="0"/>
            <a:t>Functions: </a:t>
          </a:r>
          <a:r>
            <a:rPr lang="en-US" sz="1600" dirty="0"/>
            <a:t>DT, </a:t>
          </a:r>
          <a:r>
            <a:rPr lang="en-US" sz="1600" dirty="0" smtClean="0"/>
            <a:t>SVM, </a:t>
          </a:r>
          <a:r>
            <a:rPr lang="en-US" sz="1600" dirty="0"/>
            <a:t>Random Forest</a:t>
          </a:r>
        </a:p>
      </dgm:t>
    </dgm:pt>
    <dgm:pt modelId="{B8BAF890-982E-4E2F-A009-79508EBE7B8E}" type="parTrans" cxnId="{C900782A-45B0-4CE5-882E-860559B149EB}">
      <dgm:prSet/>
      <dgm:spPr/>
      <dgm:t>
        <a:bodyPr/>
        <a:lstStyle/>
        <a:p>
          <a:endParaRPr lang="en-US"/>
        </a:p>
      </dgm:t>
    </dgm:pt>
    <dgm:pt modelId="{961E8E5E-537F-45AF-9328-673B67FEE8CC}" type="sibTrans" cxnId="{C900782A-45B0-4CE5-882E-860559B149EB}">
      <dgm:prSet/>
      <dgm:spPr/>
      <dgm:t>
        <a:bodyPr/>
        <a:lstStyle/>
        <a:p>
          <a:endParaRPr lang="en-US"/>
        </a:p>
      </dgm:t>
    </dgm:pt>
    <dgm:pt modelId="{5F93C88C-3F3C-4C0E-926B-02E3FF3EC8CB}" type="pres">
      <dgm:prSet presAssocID="{EE18F3DE-72D7-4BA0-80BE-B1076A5CE87A}" presName="CompostProcess" presStyleCnt="0">
        <dgm:presLayoutVars>
          <dgm:dir/>
          <dgm:resizeHandles val="exact"/>
        </dgm:presLayoutVars>
      </dgm:prSet>
      <dgm:spPr/>
    </dgm:pt>
    <dgm:pt modelId="{5318FBB9-4286-4938-8872-C0A1C3F44BF8}" type="pres">
      <dgm:prSet presAssocID="{EE18F3DE-72D7-4BA0-80BE-B1076A5CE87A}" presName="arrow" presStyleLbl="bgShp" presStyleIdx="0" presStyleCnt="1"/>
      <dgm:spPr/>
      <dgm:t>
        <a:bodyPr/>
        <a:lstStyle/>
        <a:p>
          <a:endParaRPr lang="en-US"/>
        </a:p>
      </dgm:t>
    </dgm:pt>
    <dgm:pt modelId="{30792FB2-6021-496C-9FCC-4ABCDA75718C}" type="pres">
      <dgm:prSet presAssocID="{EE18F3DE-72D7-4BA0-80BE-B1076A5CE87A}" presName="linearProcess" presStyleCnt="0"/>
      <dgm:spPr/>
    </dgm:pt>
    <dgm:pt modelId="{227A8033-3917-4A39-978D-652A1A1306C9}" type="pres">
      <dgm:prSet presAssocID="{C5ECB9AB-3872-4814-BF19-60FC09C9740A}" presName="textNode" presStyleLbl="node1" presStyleIdx="0" presStyleCnt="4" custFlipHor="1" custScaleX="72034" custScaleY="78948">
        <dgm:presLayoutVars>
          <dgm:bulletEnabled val="1"/>
        </dgm:presLayoutVars>
      </dgm:prSet>
      <dgm:spPr/>
      <dgm:t>
        <a:bodyPr/>
        <a:lstStyle/>
        <a:p>
          <a:endParaRPr lang="en-US"/>
        </a:p>
      </dgm:t>
    </dgm:pt>
    <dgm:pt modelId="{79A21992-3B9C-4C76-B7EA-210F177DB65F}" type="pres">
      <dgm:prSet presAssocID="{C22CDF45-742A-4F11-8774-F209F834F879}" presName="sibTrans" presStyleCnt="0"/>
      <dgm:spPr/>
    </dgm:pt>
    <dgm:pt modelId="{7A64691F-E2AD-4F7F-8941-8CA991FDEBAF}" type="pres">
      <dgm:prSet presAssocID="{F78E3122-E8CB-4329-B998-184A226D4951}" presName="textNode" presStyleLbl="node1" presStyleIdx="1" presStyleCnt="4">
        <dgm:presLayoutVars>
          <dgm:bulletEnabled val="1"/>
        </dgm:presLayoutVars>
      </dgm:prSet>
      <dgm:spPr/>
      <dgm:t>
        <a:bodyPr/>
        <a:lstStyle/>
        <a:p>
          <a:endParaRPr lang="en-US"/>
        </a:p>
      </dgm:t>
    </dgm:pt>
    <dgm:pt modelId="{08BF2CF5-1A36-4735-BAAA-4AFF8691802B}" type="pres">
      <dgm:prSet presAssocID="{70F9536B-C35A-4923-AA9D-8A3AB70EB8F3}" presName="sibTrans" presStyleCnt="0"/>
      <dgm:spPr/>
    </dgm:pt>
    <dgm:pt modelId="{1982BB46-6A76-45A9-9486-D88FA9FBF852}" type="pres">
      <dgm:prSet presAssocID="{6673DCD3-D32E-4A02-ABF7-AFAAA31BE0C0}" presName="textNode" presStyleLbl="node1" presStyleIdx="2" presStyleCnt="4">
        <dgm:presLayoutVars>
          <dgm:bulletEnabled val="1"/>
        </dgm:presLayoutVars>
      </dgm:prSet>
      <dgm:spPr/>
      <dgm:t>
        <a:bodyPr/>
        <a:lstStyle/>
        <a:p>
          <a:endParaRPr lang="en-US"/>
        </a:p>
      </dgm:t>
    </dgm:pt>
    <dgm:pt modelId="{B2A38BB7-354B-4CAF-AF11-0BBC7F9A903E}" type="pres">
      <dgm:prSet presAssocID="{961E8E5E-537F-45AF-9328-673B67FEE8CC}" presName="sibTrans" presStyleCnt="0"/>
      <dgm:spPr/>
    </dgm:pt>
    <dgm:pt modelId="{8B0227B3-661C-43B7-BD66-47B7E03C261C}" type="pres">
      <dgm:prSet presAssocID="{2D21F288-8D67-4FE0-9CD6-6821EEDCD626}" presName="textNode" presStyleLbl="node1" presStyleIdx="3" presStyleCnt="4">
        <dgm:presLayoutVars>
          <dgm:bulletEnabled val="1"/>
        </dgm:presLayoutVars>
      </dgm:prSet>
      <dgm:spPr/>
      <dgm:t>
        <a:bodyPr/>
        <a:lstStyle/>
        <a:p>
          <a:endParaRPr lang="en-US"/>
        </a:p>
      </dgm:t>
    </dgm:pt>
  </dgm:ptLst>
  <dgm:cxnLst>
    <dgm:cxn modelId="{A7F813C1-CBA7-4F4D-9103-1108A1F82506}" type="presOf" srcId="{C5ECB9AB-3872-4814-BF19-60FC09C9740A}" destId="{227A8033-3917-4A39-978D-652A1A1306C9}" srcOrd="0" destOrd="0" presId="urn:microsoft.com/office/officeart/2005/8/layout/hProcess9"/>
    <dgm:cxn modelId="{3273DFD0-098B-4B6A-B856-5496E72D6ACE}" type="presOf" srcId="{2D21F288-8D67-4FE0-9CD6-6821EEDCD626}" destId="{8B0227B3-661C-43B7-BD66-47B7E03C261C}" srcOrd="0" destOrd="0" presId="urn:microsoft.com/office/officeart/2005/8/layout/hProcess9"/>
    <dgm:cxn modelId="{C900782A-45B0-4CE5-882E-860559B149EB}" srcId="{EE18F3DE-72D7-4BA0-80BE-B1076A5CE87A}" destId="{6673DCD3-D32E-4A02-ABF7-AFAAA31BE0C0}" srcOrd="2" destOrd="0" parTransId="{B8BAF890-982E-4E2F-A009-79508EBE7B8E}" sibTransId="{961E8E5E-537F-45AF-9328-673B67FEE8CC}"/>
    <dgm:cxn modelId="{35A0C537-9CAE-44CF-8EB4-7F94C6E5F9F4}" type="presOf" srcId="{EE18F3DE-72D7-4BA0-80BE-B1076A5CE87A}" destId="{5F93C88C-3F3C-4C0E-926B-02E3FF3EC8CB}" srcOrd="0" destOrd="0" presId="urn:microsoft.com/office/officeart/2005/8/layout/hProcess9"/>
    <dgm:cxn modelId="{757C29E5-DB7D-4660-9788-FB2E22A7075D}" srcId="{EE18F3DE-72D7-4BA0-80BE-B1076A5CE87A}" destId="{C5ECB9AB-3872-4814-BF19-60FC09C9740A}" srcOrd="0" destOrd="0" parTransId="{1D73A627-1988-408B-9D8A-BB477384070A}" sibTransId="{C22CDF45-742A-4F11-8774-F209F834F879}"/>
    <dgm:cxn modelId="{6D88D071-BE35-4E6C-A024-FE46E7F15EBF}" type="presOf" srcId="{6673DCD3-D32E-4A02-ABF7-AFAAA31BE0C0}" destId="{1982BB46-6A76-45A9-9486-D88FA9FBF852}" srcOrd="0" destOrd="0" presId="urn:microsoft.com/office/officeart/2005/8/layout/hProcess9"/>
    <dgm:cxn modelId="{73512676-35DF-4D7E-BC79-F95ADC222A8D}" type="presOf" srcId="{F78E3122-E8CB-4329-B998-184A226D4951}" destId="{7A64691F-E2AD-4F7F-8941-8CA991FDEBAF}" srcOrd="0" destOrd="0" presId="urn:microsoft.com/office/officeart/2005/8/layout/hProcess9"/>
    <dgm:cxn modelId="{1F9DE47F-1D27-4FBB-AFFF-3AFE1B40310C}" srcId="{EE18F3DE-72D7-4BA0-80BE-B1076A5CE87A}" destId="{2D21F288-8D67-4FE0-9CD6-6821EEDCD626}" srcOrd="3" destOrd="0" parTransId="{10C02442-7999-4A17-8490-6BE7AACE71B5}" sibTransId="{51E1C6FC-6BB2-425B-9259-DCC5B3CB46F2}"/>
    <dgm:cxn modelId="{D3360D57-15F0-43FB-9A82-2D3360593DF7}" srcId="{EE18F3DE-72D7-4BA0-80BE-B1076A5CE87A}" destId="{F78E3122-E8CB-4329-B998-184A226D4951}" srcOrd="1" destOrd="0" parTransId="{D5F638A8-A1C1-44AF-A600-47E86F423A05}" sibTransId="{70F9536B-C35A-4923-AA9D-8A3AB70EB8F3}"/>
    <dgm:cxn modelId="{5E9E066D-567F-4056-9687-A0F8F2ED76DC}" type="presParOf" srcId="{5F93C88C-3F3C-4C0E-926B-02E3FF3EC8CB}" destId="{5318FBB9-4286-4938-8872-C0A1C3F44BF8}" srcOrd="0" destOrd="0" presId="urn:microsoft.com/office/officeart/2005/8/layout/hProcess9"/>
    <dgm:cxn modelId="{2A47E42D-B1E8-487F-A4F6-9F612EB29B66}" type="presParOf" srcId="{5F93C88C-3F3C-4C0E-926B-02E3FF3EC8CB}" destId="{30792FB2-6021-496C-9FCC-4ABCDA75718C}" srcOrd="1" destOrd="0" presId="urn:microsoft.com/office/officeart/2005/8/layout/hProcess9"/>
    <dgm:cxn modelId="{388C84C1-6831-4AB6-BCD3-8151BEFED824}" type="presParOf" srcId="{30792FB2-6021-496C-9FCC-4ABCDA75718C}" destId="{227A8033-3917-4A39-978D-652A1A1306C9}" srcOrd="0" destOrd="0" presId="urn:microsoft.com/office/officeart/2005/8/layout/hProcess9"/>
    <dgm:cxn modelId="{EA091C54-0DFE-47E4-985A-ED39873BE504}" type="presParOf" srcId="{30792FB2-6021-496C-9FCC-4ABCDA75718C}" destId="{79A21992-3B9C-4C76-B7EA-210F177DB65F}" srcOrd="1" destOrd="0" presId="urn:microsoft.com/office/officeart/2005/8/layout/hProcess9"/>
    <dgm:cxn modelId="{23DF13CE-522D-498A-9011-89D97058A6EF}" type="presParOf" srcId="{30792FB2-6021-496C-9FCC-4ABCDA75718C}" destId="{7A64691F-E2AD-4F7F-8941-8CA991FDEBAF}" srcOrd="2" destOrd="0" presId="urn:microsoft.com/office/officeart/2005/8/layout/hProcess9"/>
    <dgm:cxn modelId="{62492FF3-5B14-400A-AFE3-F1202A77A9A4}" type="presParOf" srcId="{30792FB2-6021-496C-9FCC-4ABCDA75718C}" destId="{08BF2CF5-1A36-4735-BAAA-4AFF8691802B}" srcOrd="3" destOrd="0" presId="urn:microsoft.com/office/officeart/2005/8/layout/hProcess9"/>
    <dgm:cxn modelId="{F19C9A01-B38C-496C-AB11-28EF81716AC9}" type="presParOf" srcId="{30792FB2-6021-496C-9FCC-4ABCDA75718C}" destId="{1982BB46-6A76-45A9-9486-D88FA9FBF852}" srcOrd="4" destOrd="0" presId="urn:microsoft.com/office/officeart/2005/8/layout/hProcess9"/>
    <dgm:cxn modelId="{31B1A0D9-8071-4F81-9E5F-7BDCB3A327B1}" type="presParOf" srcId="{30792FB2-6021-496C-9FCC-4ABCDA75718C}" destId="{B2A38BB7-354B-4CAF-AF11-0BBC7F9A903E}" srcOrd="5" destOrd="0" presId="urn:microsoft.com/office/officeart/2005/8/layout/hProcess9"/>
    <dgm:cxn modelId="{20F106D8-093C-4BE1-A8D0-632CEE0384BE}" type="presParOf" srcId="{30792FB2-6021-496C-9FCC-4ABCDA75718C}" destId="{8B0227B3-661C-43B7-BD66-47B7E03C261C}"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8FBB9-4286-4938-8872-C0A1C3F44BF8}">
      <dsp:nvSpPr>
        <dsp:cNvPr id="0" name=""/>
        <dsp:cNvSpPr/>
      </dsp:nvSpPr>
      <dsp:spPr>
        <a:xfrm>
          <a:off x="527108" y="0"/>
          <a:ext cx="5973902" cy="376067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A8033-3917-4A39-978D-652A1A1306C9}">
      <dsp:nvSpPr>
        <dsp:cNvPr id="0" name=""/>
        <dsp:cNvSpPr/>
      </dsp:nvSpPr>
      <dsp:spPr>
        <a:xfrm flipH="1">
          <a:off x="4321" y="1286542"/>
          <a:ext cx="1207829" cy="11875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EDA</a:t>
          </a:r>
        </a:p>
      </dsp:txBody>
      <dsp:txXfrm>
        <a:off x="62294" y="1344515"/>
        <a:ext cx="1091883" cy="1071645"/>
      </dsp:txXfrm>
    </dsp:sp>
    <dsp:sp modelId="{7A64691F-E2AD-4F7F-8941-8CA991FDEBAF}">
      <dsp:nvSpPr>
        <dsp:cNvPr id="0" name=""/>
        <dsp:cNvSpPr/>
      </dsp:nvSpPr>
      <dsp:spPr>
        <a:xfrm>
          <a:off x="1472617" y="1128203"/>
          <a:ext cx="1676749" cy="15042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Feature Selection( </a:t>
          </a:r>
          <a:r>
            <a:rPr lang="en-US" sz="1600" kern="1200" dirty="0" smtClean="0"/>
            <a:t>Info. Gain, Chi-square </a:t>
          </a:r>
          <a:r>
            <a:rPr lang="en-US" sz="1600" kern="1200" dirty="0"/>
            <a:t>for goodness of </a:t>
          </a:r>
          <a:r>
            <a:rPr lang="en-US" sz="1600" kern="1200" dirty="0" smtClean="0"/>
            <a:t>fit) </a:t>
          </a:r>
          <a:r>
            <a:rPr lang="en-US" sz="1600" kern="1200" dirty="0"/>
            <a:t>test)</a:t>
          </a:r>
        </a:p>
      </dsp:txBody>
      <dsp:txXfrm>
        <a:off x="1546049" y="1201635"/>
        <a:ext cx="1529885" cy="1357406"/>
      </dsp:txXfrm>
    </dsp:sp>
    <dsp:sp modelId="{1982BB46-6A76-45A9-9486-D88FA9FBF852}">
      <dsp:nvSpPr>
        <dsp:cNvPr id="0" name=""/>
        <dsp:cNvSpPr/>
      </dsp:nvSpPr>
      <dsp:spPr>
        <a:xfrm>
          <a:off x="3409833" y="1128203"/>
          <a:ext cx="1676749" cy="15042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Implemented</a:t>
          </a:r>
          <a:r>
            <a:rPr lang="en-US" sz="1600" kern="1200" dirty="0"/>
            <a:t/>
          </a:r>
          <a:br>
            <a:rPr lang="en-US" sz="1600" kern="1200" dirty="0"/>
          </a:br>
          <a:r>
            <a:rPr lang="en-US" sz="1600" kern="1200" dirty="0"/>
            <a:t>Logistic Regression, Bagging. </a:t>
          </a:r>
          <a:br>
            <a:rPr lang="en-US" sz="1600" kern="1200" dirty="0"/>
          </a:br>
          <a:r>
            <a:rPr lang="en-US" sz="1600" kern="1200" dirty="0" smtClean="0"/>
            <a:t>Functions: </a:t>
          </a:r>
          <a:r>
            <a:rPr lang="en-US" sz="1600" kern="1200" dirty="0"/>
            <a:t>DT, </a:t>
          </a:r>
          <a:r>
            <a:rPr lang="en-US" sz="1600" kern="1200" dirty="0" smtClean="0"/>
            <a:t>SVM, </a:t>
          </a:r>
          <a:r>
            <a:rPr lang="en-US" sz="1600" kern="1200" dirty="0"/>
            <a:t>Random Forest</a:t>
          </a:r>
        </a:p>
      </dsp:txBody>
      <dsp:txXfrm>
        <a:off x="3483265" y="1201635"/>
        <a:ext cx="1529885" cy="1357406"/>
      </dsp:txXfrm>
    </dsp:sp>
    <dsp:sp modelId="{8B0227B3-661C-43B7-BD66-47B7E03C261C}">
      <dsp:nvSpPr>
        <dsp:cNvPr id="0" name=""/>
        <dsp:cNvSpPr/>
      </dsp:nvSpPr>
      <dsp:spPr>
        <a:xfrm>
          <a:off x="5347048" y="1128203"/>
          <a:ext cx="1676749" cy="15042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Evaluation  </a:t>
          </a:r>
          <a:r>
            <a:rPr lang="en-US" sz="1600" kern="1200" dirty="0"/>
            <a:t>and comparison</a:t>
          </a:r>
        </a:p>
      </dsp:txBody>
      <dsp:txXfrm>
        <a:off x="5420480" y="1201635"/>
        <a:ext cx="1529885" cy="13574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428938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75" name="Shape 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9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75" name="Shape 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930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sz="1000" dirty="0">
              <a:latin typeface="Arial"/>
              <a:ea typeface="Arial"/>
              <a:cs typeface="Arial"/>
              <a:sym typeface="Arial"/>
            </a:endParaRPr>
          </a:p>
        </p:txBody>
      </p:sp>
      <p:sp>
        <p:nvSpPr>
          <p:cNvPr id="80" name="Shape 8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169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99" name="Shape 9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4636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97034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165614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Arial"/>
                <a:ea typeface="Arial"/>
                <a:cs typeface="Arial"/>
                <a:sym typeface="Arial"/>
              </a:defRPr>
            </a:lvl1pPr>
            <a:lvl2pPr marL="457200" marR="0" lvl="1" indent="0" algn="ctr" rtl="0">
              <a:spcBef>
                <a:spcPts val="560"/>
              </a:spcBef>
              <a:buClr>
                <a:srgbClr val="888888"/>
              </a:buClr>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1074838" y="6356350"/>
            <a:ext cx="206666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366566" y="6356350"/>
            <a:ext cx="320708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806742" y="6356350"/>
            <a:ext cx="182458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1074838" y="1166800"/>
            <a:ext cx="7556485"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1074838" y="2507700"/>
            <a:ext cx="7556485" cy="3618461"/>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1074838" y="6356350"/>
            <a:ext cx="206666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3366566" y="6356350"/>
            <a:ext cx="320708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806742" y="6356350"/>
            <a:ext cx="182458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58924"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4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0" name="Shape 30"/>
          <p:cNvSpPr txBox="1">
            <a:spLocks noGrp="1"/>
          </p:cNvSpPr>
          <p:nvPr>
            <p:ph type="body" idx="1"/>
          </p:nvPr>
        </p:nvSpPr>
        <p:spPr>
          <a:xfrm>
            <a:off x="858924"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1074838" y="6356350"/>
            <a:ext cx="206666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3366566" y="6356350"/>
            <a:ext cx="320708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6806742" y="6356350"/>
            <a:ext cx="182458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74837" y="1166800"/>
            <a:ext cx="7556485"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dt" idx="10"/>
          </p:nvPr>
        </p:nvSpPr>
        <p:spPr>
          <a:xfrm>
            <a:off x="1074838" y="6356350"/>
            <a:ext cx="206666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ftr" idx="11"/>
          </p:nvPr>
        </p:nvSpPr>
        <p:spPr>
          <a:xfrm>
            <a:off x="3366566" y="6356350"/>
            <a:ext cx="320708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sldNum" idx="12"/>
          </p:nvPr>
        </p:nvSpPr>
        <p:spPr>
          <a:xfrm>
            <a:off x="6806742" y="6356350"/>
            <a:ext cx="182458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5"/>
        <p:cNvGrpSpPr/>
        <p:nvPr/>
      </p:nvGrpSpPr>
      <p:grpSpPr>
        <a:xfrm>
          <a:off x="0" y="0"/>
          <a:ext cx="0" cy="0"/>
          <a:chOff x="0" y="0"/>
          <a:chExt cx="0" cy="0"/>
        </a:xfrm>
      </p:grpSpPr>
      <p:sp>
        <p:nvSpPr>
          <p:cNvPr id="56" name="Shape 56"/>
          <p:cNvSpPr txBox="1">
            <a:spLocks noGrp="1"/>
          </p:cNvSpPr>
          <p:nvPr>
            <p:ph type="dt" idx="10"/>
          </p:nvPr>
        </p:nvSpPr>
        <p:spPr>
          <a:xfrm>
            <a:off x="1074838" y="6356350"/>
            <a:ext cx="206666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ftr" idx="11"/>
          </p:nvPr>
        </p:nvSpPr>
        <p:spPr>
          <a:xfrm>
            <a:off x="3366566" y="6356350"/>
            <a:ext cx="320708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6806742" y="6356350"/>
            <a:ext cx="182458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074838"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Arial"/>
              <a:buNone/>
              <a:defRPr sz="2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4267951" y="273050"/>
            <a:ext cx="4363371"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1074838"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1074838" y="6356350"/>
            <a:ext cx="206666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ftr" idx="11"/>
          </p:nvPr>
        </p:nvSpPr>
        <p:spPr>
          <a:xfrm>
            <a:off x="3366566" y="6356350"/>
            <a:ext cx="320708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6806742" y="6356350"/>
            <a:ext cx="182458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dt" idx="10"/>
          </p:nvPr>
        </p:nvSpPr>
        <p:spPr>
          <a:xfrm>
            <a:off x="1074838" y="6356350"/>
            <a:ext cx="206666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ftr" idx="11"/>
          </p:nvPr>
        </p:nvSpPr>
        <p:spPr>
          <a:xfrm>
            <a:off x="3366566" y="6356350"/>
            <a:ext cx="320708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sldNum" idx="12"/>
          </p:nvPr>
        </p:nvSpPr>
        <p:spPr>
          <a:xfrm>
            <a:off x="6806742" y="6356350"/>
            <a:ext cx="182458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
        <p:nvSpPr>
          <p:cNvPr id="13" name="Shape 13"/>
          <p:cNvSpPr txBox="1">
            <a:spLocks noGrp="1"/>
          </p:cNvSpPr>
          <p:nvPr>
            <p:ph type="title"/>
          </p:nvPr>
        </p:nvSpPr>
        <p:spPr>
          <a:xfrm>
            <a:off x="1074838" y="900200"/>
            <a:ext cx="7556485" cy="1068987"/>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1074838" y="3022896"/>
            <a:ext cx="7556485" cy="3103266"/>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5" name="Shape 15"/>
          <p:cNvPicPr preferRelativeResize="0"/>
          <p:nvPr/>
        </p:nvPicPr>
        <p:blipFill rotWithShape="1">
          <a:blip r:embed="rId8">
            <a:alphaModFix/>
          </a:blip>
          <a:srcRect/>
          <a:stretch/>
        </p:blipFill>
        <p:spPr>
          <a:xfrm>
            <a:off x="0" y="0"/>
            <a:ext cx="685799"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msdn.microsoft.com/en-us/library/azure/dn913056.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970340" y="562708"/>
            <a:ext cx="7772400" cy="5849816"/>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dirty="0" smtClean="0"/>
              <a:t>Investigating Crime Classification</a:t>
            </a:r>
            <a:r>
              <a:rPr lang="en-US" dirty="0" smtClean="0"/>
              <a:t/>
            </a:r>
            <a:br>
              <a:rPr lang="en-US" dirty="0" smtClean="0"/>
            </a:br>
            <a:r>
              <a:rPr lang="en-US" dirty="0" smtClean="0"/>
              <a:t>in </a:t>
            </a:r>
            <a:r>
              <a:rPr lang="en-US" dirty="0" smtClean="0"/>
              <a:t>San </a:t>
            </a:r>
            <a:r>
              <a:rPr lang="en-US" dirty="0" smtClean="0"/>
              <a:t>Francisco</a:t>
            </a:r>
            <a:endParaRPr lang="en-US" sz="4400" b="0" i="0" u="none" strike="noStrike" cap="none" dirty="0">
              <a:solidFill>
                <a:schemeClr val="dk1"/>
              </a:solidFill>
              <a:latin typeface="Arial"/>
              <a:ea typeface="Arial"/>
              <a:cs typeface="Arial"/>
              <a:sym typeface="Arial"/>
            </a:endParaRPr>
          </a:p>
          <a:p>
            <a:pPr algn="r"/>
            <a:r>
              <a:rPr lang="en-US" sz="2000" b="1" dirty="0" smtClean="0"/>
              <a:t/>
            </a:r>
            <a:br>
              <a:rPr lang="en-US" sz="2000" b="1" dirty="0" smtClean="0"/>
            </a:br>
            <a:r>
              <a:rPr lang="en-US" sz="2000" b="1" dirty="0" smtClean="0"/>
              <a:t/>
            </a:r>
            <a:br>
              <a:rPr lang="en-US" sz="2000" b="1" dirty="0" smtClean="0"/>
            </a:br>
            <a:r>
              <a:rPr lang="en-US" sz="2000" b="1" dirty="0" smtClean="0"/>
              <a:t>Group Members:</a:t>
            </a:r>
            <a:r>
              <a:rPr lang="en-US" sz="2000" dirty="0" smtClean="0"/>
              <a:t/>
            </a:r>
            <a:br>
              <a:rPr lang="en-US" sz="2000" dirty="0" smtClean="0"/>
            </a:br>
            <a:r>
              <a:rPr lang="en-US" sz="2000" dirty="0" err="1"/>
              <a:t>Anindita</a:t>
            </a:r>
            <a:r>
              <a:rPr lang="en-US" sz="2000" dirty="0"/>
              <a:t> </a:t>
            </a:r>
            <a:r>
              <a:rPr lang="en-US" sz="2000" dirty="0" err="1"/>
              <a:t>Mozumder</a:t>
            </a:r>
            <a:r>
              <a:rPr lang="en-US" sz="2000" dirty="0"/>
              <a:t/>
            </a:r>
            <a:br>
              <a:rPr lang="en-US" sz="2000" dirty="0"/>
            </a:br>
            <a:r>
              <a:rPr lang="en-US" sz="2000" dirty="0"/>
              <a:t>James Morgan</a:t>
            </a:r>
            <a:br>
              <a:rPr lang="en-US" sz="2000" dirty="0"/>
            </a:br>
            <a:r>
              <a:rPr lang="en-US" sz="2000" dirty="0" err="1"/>
              <a:t>Nithin</a:t>
            </a:r>
            <a:r>
              <a:rPr lang="en-US" sz="2000" dirty="0"/>
              <a:t> Reddy</a:t>
            </a:r>
            <a:br>
              <a:rPr lang="en-US" sz="2000" dirty="0"/>
            </a:br>
            <a:r>
              <a:rPr lang="en-US" sz="2000" dirty="0"/>
              <a:t>Prashant </a:t>
            </a:r>
            <a:r>
              <a:rPr lang="en-US" sz="2000" dirty="0" smtClean="0"/>
              <a:t>Sharma</a:t>
            </a:r>
            <a:br>
              <a:rPr lang="en-US" sz="2000" dirty="0" smtClean="0"/>
            </a:br>
            <a:r>
              <a:rPr lang="en-US" sz="2000" dirty="0" smtClean="0"/>
              <a:t>Santhosh K </a:t>
            </a:r>
            <a:r>
              <a:rPr lang="en-US" sz="2000" dirty="0" err="1"/>
              <a:t>Jagadish</a:t>
            </a:r>
            <a:r>
              <a:rPr lang="en-US" sz="2000" dirty="0"/>
              <a:t/>
            </a:r>
            <a:br>
              <a:rPr lang="en-US" sz="2000" dirty="0"/>
            </a:br>
            <a:r>
              <a:rPr lang="en-US" sz="2000" dirty="0" err="1"/>
              <a:t>Srikar</a:t>
            </a:r>
            <a:r>
              <a:rPr lang="en-US" sz="2000" dirty="0"/>
              <a:t> </a:t>
            </a:r>
            <a:r>
              <a:rPr lang="en-US" sz="2000" dirty="0" err="1"/>
              <a:t>Potta</a:t>
            </a:r>
            <a:r>
              <a:rPr lang="en-US" sz="2000" dirty="0"/>
              <a:t/>
            </a:r>
            <a:br>
              <a:rPr lang="en-US" sz="2000" dirty="0"/>
            </a:br>
            <a:r>
              <a:rPr lang="en-US" sz="2000" dirty="0" err="1"/>
              <a:t>Stuti</a:t>
            </a:r>
            <a:r>
              <a:rPr lang="en-US" sz="2000" dirty="0"/>
              <a:t> Nanda</a:t>
            </a:r>
          </a:p>
        </p:txBody>
      </p:sp>
      <p:pic>
        <p:nvPicPr>
          <p:cNvPr id="1029" name="Picture 5" descr="C:\Users\Stuti\Documents\Sem2\ALDA\PPT\sf_top_crimes_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134" y="2968762"/>
            <a:ext cx="5102565" cy="36446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tuti\Documents\Sem2\ALDA\PPT\sf_half_blan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340" y="3174313"/>
            <a:ext cx="3931269" cy="337669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tuti\Documents\Sem2\ALDA\PPT\San_Francisco_districts_ma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565" y="3174307"/>
            <a:ext cx="3934044" cy="3376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970340" y="562708"/>
            <a:ext cx="7772400" cy="5849816"/>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dirty="0" smtClean="0"/>
              <a:t>Investigating Crime </a:t>
            </a:r>
            <a:r>
              <a:rPr lang="en-US" dirty="0" smtClean="0"/>
              <a:t>Classification </a:t>
            </a:r>
            <a:br>
              <a:rPr lang="en-US" dirty="0" smtClean="0"/>
            </a:br>
            <a:r>
              <a:rPr lang="en-US" dirty="0" smtClean="0"/>
              <a:t>in San Francisco </a:t>
            </a:r>
            <a:endParaRPr lang="en-US" sz="4400" b="0" i="0" u="none" strike="noStrike" cap="none" dirty="0">
              <a:solidFill>
                <a:schemeClr val="dk1"/>
              </a:solidFill>
              <a:latin typeface="Arial"/>
              <a:ea typeface="Arial"/>
              <a:cs typeface="Arial"/>
              <a:sym typeface="Arial"/>
            </a:endParaRPr>
          </a:p>
          <a:p>
            <a:pPr algn="r"/>
            <a:r>
              <a:rPr lang="en-US" sz="2000" b="1" dirty="0" smtClean="0"/>
              <a:t/>
            </a:r>
            <a:br>
              <a:rPr lang="en-US" sz="2000" b="1" dirty="0" smtClean="0"/>
            </a:br>
            <a:r>
              <a:rPr lang="en-US" sz="2000" b="1" dirty="0" smtClean="0"/>
              <a:t/>
            </a:r>
            <a:br>
              <a:rPr lang="en-US" sz="2000" b="1" dirty="0" smtClean="0"/>
            </a:br>
            <a:r>
              <a:rPr lang="en-US" sz="2000" b="1" dirty="0" smtClean="0"/>
              <a:t>Group Members:</a:t>
            </a:r>
            <a:r>
              <a:rPr lang="en-US" sz="2000" dirty="0" smtClean="0"/>
              <a:t/>
            </a:r>
            <a:br>
              <a:rPr lang="en-US" sz="2000" dirty="0" smtClean="0"/>
            </a:br>
            <a:r>
              <a:rPr lang="en-US" sz="2000" dirty="0" err="1"/>
              <a:t>Anindita</a:t>
            </a:r>
            <a:r>
              <a:rPr lang="en-US" sz="2000" dirty="0"/>
              <a:t> </a:t>
            </a:r>
            <a:r>
              <a:rPr lang="en-US" sz="2000" dirty="0" err="1"/>
              <a:t>Mozumder</a:t>
            </a:r>
            <a:r>
              <a:rPr lang="en-US" sz="2000" dirty="0"/>
              <a:t/>
            </a:r>
            <a:br>
              <a:rPr lang="en-US" sz="2000" dirty="0"/>
            </a:br>
            <a:r>
              <a:rPr lang="en-US" sz="2000" dirty="0"/>
              <a:t>James Morgan</a:t>
            </a:r>
            <a:br>
              <a:rPr lang="en-US" sz="2000" dirty="0"/>
            </a:br>
            <a:r>
              <a:rPr lang="en-US" sz="2000" dirty="0" err="1"/>
              <a:t>Nithin</a:t>
            </a:r>
            <a:r>
              <a:rPr lang="en-US" sz="2000" dirty="0"/>
              <a:t> Reddy</a:t>
            </a:r>
            <a:br>
              <a:rPr lang="en-US" sz="2000" dirty="0"/>
            </a:br>
            <a:r>
              <a:rPr lang="en-US" sz="2000" dirty="0"/>
              <a:t>Prashant Sharma</a:t>
            </a:r>
            <a:br>
              <a:rPr lang="en-US" sz="2000" dirty="0"/>
            </a:br>
            <a:r>
              <a:rPr lang="en-US" sz="2000" dirty="0" smtClean="0"/>
              <a:t>Santosh </a:t>
            </a:r>
            <a:r>
              <a:rPr lang="en-US" sz="2000" dirty="0" smtClean="0"/>
              <a:t>K </a:t>
            </a:r>
            <a:r>
              <a:rPr lang="en-US" sz="2000" dirty="0" err="1"/>
              <a:t>Jagadish</a:t>
            </a:r>
            <a:r>
              <a:rPr lang="en-US" sz="2000" dirty="0"/>
              <a:t/>
            </a:r>
            <a:br>
              <a:rPr lang="en-US" sz="2000" dirty="0"/>
            </a:br>
            <a:r>
              <a:rPr lang="en-US" sz="2000" dirty="0" err="1"/>
              <a:t>Srikar</a:t>
            </a:r>
            <a:r>
              <a:rPr lang="en-US" sz="2000" dirty="0"/>
              <a:t> </a:t>
            </a:r>
            <a:r>
              <a:rPr lang="en-US" sz="2000" dirty="0" err="1"/>
              <a:t>Potta</a:t>
            </a:r>
            <a:r>
              <a:rPr lang="en-US" sz="2000" dirty="0"/>
              <a:t/>
            </a:r>
            <a:br>
              <a:rPr lang="en-US" sz="2000" dirty="0"/>
            </a:br>
            <a:r>
              <a:rPr lang="en-US" sz="2000" dirty="0" err="1"/>
              <a:t>Stuti</a:t>
            </a:r>
            <a:r>
              <a:rPr lang="en-US" sz="2000" dirty="0"/>
              <a:t> Nanda</a:t>
            </a:r>
          </a:p>
        </p:txBody>
      </p:sp>
      <p:pic>
        <p:nvPicPr>
          <p:cNvPr id="1029" name="Picture 5" descr="C:\Users\Stuti\Documents\Sem2\ALDA\PPT\sf_top_crimes_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134" y="2968762"/>
            <a:ext cx="5102565" cy="36446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tuti\Documents\Sem2\ALDA\PPT\sf_half_blan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340" y="3174313"/>
            <a:ext cx="3931269" cy="337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42068"/>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685144" y="0"/>
            <a:ext cx="7556400"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4400" b="0" i="0" u="none" strike="noStrike" cap="none" dirty="0" smtClean="0">
                <a:solidFill>
                  <a:schemeClr val="dk1"/>
                </a:solidFill>
                <a:latin typeface="Arial"/>
                <a:ea typeface="Arial"/>
                <a:cs typeface="Arial"/>
                <a:sym typeface="Arial"/>
              </a:rPr>
              <a:t>Background</a:t>
            </a:r>
            <a:endParaRPr lang="en-US" sz="4400" b="0" i="0" u="none" strike="noStrike" cap="none" dirty="0">
              <a:solidFill>
                <a:schemeClr val="dk1"/>
              </a:solidFill>
              <a:latin typeface="Arial"/>
              <a:ea typeface="Arial"/>
              <a:cs typeface="Arial"/>
              <a:sym typeface="Arial"/>
            </a:endParaRPr>
          </a:p>
        </p:txBody>
      </p:sp>
      <p:sp>
        <p:nvSpPr>
          <p:cNvPr id="5" name="Shape 102"/>
          <p:cNvSpPr txBox="1">
            <a:spLocks noGrp="1"/>
          </p:cNvSpPr>
          <p:nvPr>
            <p:ph type="body" idx="1"/>
          </p:nvPr>
        </p:nvSpPr>
        <p:spPr>
          <a:xfrm>
            <a:off x="685144" y="1272378"/>
            <a:ext cx="8218936" cy="5293407"/>
          </a:xfrm>
          <a:prstGeom prst="rect">
            <a:avLst/>
          </a:prstGeom>
          <a:noFill/>
          <a:ln>
            <a:noFill/>
          </a:ln>
        </p:spPr>
        <p:txBody>
          <a:bodyPr lIns="91425" tIns="45700" rIns="91425" bIns="45700" anchor="t" anchorCtr="0">
            <a:noAutofit/>
          </a:bodyPr>
          <a:lstStyle/>
          <a:p>
            <a:pPr marL="457200" indent="-457200">
              <a:lnSpc>
                <a:spcPct val="90000"/>
              </a:lnSpc>
              <a:spcBef>
                <a:spcPts val="544"/>
              </a:spcBef>
              <a:buSzPct val="100740"/>
            </a:pPr>
            <a:r>
              <a:rPr lang="en-US" sz="2800" dirty="0"/>
              <a:t>From 1934 to 1963, San Francisco was infamous for housing notorious </a:t>
            </a:r>
            <a:r>
              <a:rPr lang="en-US" sz="2800" dirty="0" smtClean="0"/>
              <a:t>criminals</a:t>
            </a:r>
          </a:p>
          <a:p>
            <a:pPr marL="457200" indent="-457200">
              <a:lnSpc>
                <a:spcPct val="90000"/>
              </a:lnSpc>
              <a:spcBef>
                <a:spcPts val="544"/>
              </a:spcBef>
              <a:buSzPct val="100740"/>
            </a:pPr>
            <a:endParaRPr lang="en-US" sz="1200" dirty="0" smtClean="0"/>
          </a:p>
          <a:p>
            <a:pPr marL="457200" indent="-457200">
              <a:lnSpc>
                <a:spcPct val="90000"/>
              </a:lnSpc>
              <a:spcBef>
                <a:spcPts val="544"/>
              </a:spcBef>
              <a:buSzPct val="100740"/>
            </a:pPr>
            <a:r>
              <a:rPr lang="en-US" sz="2800" dirty="0" smtClean="0"/>
              <a:t>Rising </a:t>
            </a:r>
            <a:r>
              <a:rPr lang="en-US" sz="2800" dirty="0"/>
              <a:t>wealth inequality, housing </a:t>
            </a:r>
            <a:r>
              <a:rPr lang="en-US" sz="2800" dirty="0" smtClean="0"/>
              <a:t>shortages responsible for increasing crime rate</a:t>
            </a:r>
          </a:p>
          <a:p>
            <a:pPr marL="0" indent="0">
              <a:lnSpc>
                <a:spcPct val="90000"/>
              </a:lnSpc>
              <a:spcBef>
                <a:spcPts val="544"/>
              </a:spcBef>
              <a:buSzPct val="100740"/>
              <a:buNone/>
            </a:pPr>
            <a:endParaRPr lang="en-US" sz="1200" dirty="0" smtClean="0"/>
          </a:p>
          <a:p>
            <a:pPr marL="457200" lvl="0" indent="-457200">
              <a:lnSpc>
                <a:spcPct val="90000"/>
              </a:lnSpc>
              <a:spcBef>
                <a:spcPts val="544"/>
              </a:spcBef>
              <a:buClr>
                <a:srgbClr val="000000"/>
              </a:buClr>
              <a:buSzPct val="100740"/>
            </a:pPr>
            <a:r>
              <a:rPr lang="en-US" sz="2720" dirty="0" smtClean="0">
                <a:solidFill>
                  <a:srgbClr val="000000"/>
                </a:solidFill>
              </a:rPr>
              <a:t>The </a:t>
            </a:r>
            <a:r>
              <a:rPr lang="en-US" sz="2720" dirty="0" err="1">
                <a:solidFill>
                  <a:srgbClr val="000000"/>
                </a:solidFill>
              </a:rPr>
              <a:t>Kaggle’s</a:t>
            </a:r>
            <a:r>
              <a:rPr lang="en-US" sz="2720" dirty="0">
                <a:solidFill>
                  <a:srgbClr val="000000"/>
                </a:solidFill>
              </a:rPr>
              <a:t> </a:t>
            </a:r>
            <a:r>
              <a:rPr lang="en-US" sz="2800" dirty="0">
                <a:solidFill>
                  <a:srgbClr val="000000"/>
                </a:solidFill>
              </a:rPr>
              <a:t>dataset provides nearly 12 years of crime reports from across all of San Francisco's neighborhoods</a:t>
            </a:r>
            <a:endParaRPr lang="en-US" sz="2720" dirty="0">
              <a:solidFill>
                <a:srgbClr val="000000"/>
              </a:solidFill>
            </a:endParaRPr>
          </a:p>
        </p:txBody>
      </p:sp>
      <p:pic>
        <p:nvPicPr>
          <p:cNvPr id="2052" name="Picture 4" descr="C:\Users\Stuti\Documents\Sem2\ALDA\PPT\2.PNG"/>
          <p:cNvPicPr>
            <a:picLocks noChangeAspect="1" noChangeArrowheads="1"/>
          </p:cNvPicPr>
          <p:nvPr/>
        </p:nvPicPr>
        <p:blipFill rotWithShape="1">
          <a:blip r:embed="rId3">
            <a:extLst>
              <a:ext uri="{28A0092B-C50C-407E-A947-70E740481C1C}">
                <a14:useLocalDpi xmlns:a14="http://schemas.microsoft.com/office/drawing/2010/main" val="0"/>
              </a:ext>
            </a:extLst>
          </a:blip>
          <a:srcRect t="22726"/>
          <a:stretch/>
        </p:blipFill>
        <p:spPr bwMode="auto">
          <a:xfrm>
            <a:off x="685144" y="5122718"/>
            <a:ext cx="4073892" cy="167815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Stuti\Documents\Sem2\ALDA\PPT\1.PNG"/>
          <p:cNvPicPr>
            <a:picLocks noChangeAspect="1" noChangeArrowheads="1"/>
          </p:cNvPicPr>
          <p:nvPr/>
        </p:nvPicPr>
        <p:blipFill rotWithShape="1">
          <a:blip r:embed="rId4">
            <a:extLst>
              <a:ext uri="{28A0092B-C50C-407E-A947-70E740481C1C}">
                <a14:useLocalDpi xmlns:a14="http://schemas.microsoft.com/office/drawing/2010/main" val="0"/>
              </a:ext>
            </a:extLst>
          </a:blip>
          <a:srcRect t="22726"/>
          <a:stretch/>
        </p:blipFill>
        <p:spPr bwMode="auto">
          <a:xfrm>
            <a:off x="4759036" y="5122718"/>
            <a:ext cx="4359855" cy="16192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13280" y="6657580"/>
            <a:ext cx="8433747" cy="261610"/>
          </a:xfrm>
          <a:prstGeom prst="rect">
            <a:avLst/>
          </a:prstGeom>
          <a:noFill/>
        </p:spPr>
        <p:txBody>
          <a:bodyPr wrap="square" rtlCol="0">
            <a:spAutoFit/>
          </a:bodyPr>
          <a:lstStyle/>
          <a:p>
            <a:pPr algn="r"/>
            <a:r>
              <a:rPr lang="en-US" sz="1050" dirty="0"/>
              <a:t>Source: http://www.neighborhoodscout.com/ca/san-francisco/crime/</a:t>
            </a: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78269" y="0"/>
            <a:ext cx="8312399" cy="130124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4400" b="0" i="0" u="none" strike="noStrike" cap="none" dirty="0" smtClean="0">
                <a:solidFill>
                  <a:schemeClr val="dk1"/>
                </a:solidFill>
                <a:latin typeface="Arial"/>
                <a:ea typeface="Arial"/>
                <a:cs typeface="Arial"/>
                <a:sym typeface="Arial"/>
              </a:rPr>
              <a:t>Objective</a:t>
            </a:r>
            <a:endParaRPr lang="en-US" sz="4400" b="0" i="0" u="none" strike="noStrike" cap="none" dirty="0">
              <a:solidFill>
                <a:schemeClr val="dk1"/>
              </a:solidFill>
              <a:latin typeface="Arial"/>
              <a:ea typeface="Arial"/>
              <a:cs typeface="Arial"/>
              <a:sym typeface="Arial"/>
            </a:endParaRPr>
          </a:p>
        </p:txBody>
      </p:sp>
      <p:pic>
        <p:nvPicPr>
          <p:cNvPr id="3074" name="Picture 2" descr="C:\Users\Stuti\Documents\Sem2\ALDA\PPT\front_p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4953000"/>
            <a:ext cx="405765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02"/>
          <p:cNvSpPr txBox="1">
            <a:spLocks/>
          </p:cNvSpPr>
          <p:nvPr/>
        </p:nvSpPr>
        <p:spPr>
          <a:xfrm>
            <a:off x="685144" y="1272378"/>
            <a:ext cx="8458856" cy="5293407"/>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457200" indent="-457200">
              <a:lnSpc>
                <a:spcPct val="90000"/>
              </a:lnSpc>
              <a:spcBef>
                <a:spcPts val="544"/>
              </a:spcBef>
              <a:buSzPct val="100740"/>
            </a:pPr>
            <a:r>
              <a:rPr lang="en-US" sz="2800" dirty="0" smtClean="0"/>
              <a:t>Given the historical crime </a:t>
            </a:r>
            <a:r>
              <a:rPr lang="en-US" sz="2800" dirty="0" smtClean="0"/>
              <a:t>data predict </a:t>
            </a:r>
            <a:r>
              <a:rPr lang="en-US" sz="2800" dirty="0"/>
              <a:t>the category of crime that </a:t>
            </a:r>
            <a:r>
              <a:rPr lang="en-US" sz="2800" dirty="0" smtClean="0"/>
              <a:t>occurred using various classification techniques.</a:t>
            </a:r>
          </a:p>
          <a:p>
            <a:pPr marL="457200" indent="-457200">
              <a:lnSpc>
                <a:spcPct val="90000"/>
              </a:lnSpc>
              <a:spcBef>
                <a:spcPts val="544"/>
              </a:spcBef>
              <a:buSzPct val="100740"/>
            </a:pPr>
            <a:r>
              <a:rPr lang="en-US" sz="2800" dirty="0"/>
              <a:t>C</a:t>
            </a:r>
            <a:r>
              <a:rPr lang="en-US" sz="2800" dirty="0" smtClean="0"/>
              <a:t>omparing the</a:t>
            </a:r>
            <a:r>
              <a:rPr lang="en-US" sz="2800" dirty="0" smtClean="0"/>
              <a:t> the performances of various classification techniques.</a:t>
            </a:r>
            <a:endParaRPr lang="en-US" sz="1200" dirty="0" smtClean="0"/>
          </a:p>
          <a:p>
            <a:pPr marL="457200" indent="-457200">
              <a:lnSpc>
                <a:spcPct val="90000"/>
              </a:lnSpc>
              <a:spcBef>
                <a:spcPts val="544"/>
              </a:spcBef>
              <a:buSzPct val="100740"/>
            </a:pPr>
            <a:r>
              <a:rPr lang="en-US" sz="2800" dirty="0" smtClean="0"/>
              <a:t>Utilize </a:t>
            </a:r>
            <a:r>
              <a:rPr lang="en-US" sz="2800" dirty="0"/>
              <a:t>skills and knowledge gained in </a:t>
            </a:r>
            <a:r>
              <a:rPr lang="en-US" sz="2800" dirty="0" smtClean="0"/>
              <a:t>CSC522 to </a:t>
            </a:r>
          </a:p>
          <a:p>
            <a:pPr marL="857250" lvl="1" indent="-457200">
              <a:lnSpc>
                <a:spcPct val="90000"/>
              </a:lnSpc>
              <a:spcBef>
                <a:spcPts val="544"/>
              </a:spcBef>
              <a:buSzPct val="100740"/>
            </a:pPr>
            <a:r>
              <a:rPr lang="en-US" sz="2400" dirty="0" smtClean="0"/>
              <a:t>Perform EDA to understand training data</a:t>
            </a:r>
          </a:p>
          <a:p>
            <a:pPr marL="857250" lvl="1" indent="-457200">
              <a:lnSpc>
                <a:spcPct val="90000"/>
              </a:lnSpc>
              <a:spcBef>
                <a:spcPts val="544"/>
              </a:spcBef>
              <a:buSzPct val="100740"/>
            </a:pPr>
            <a:r>
              <a:rPr lang="en-US" sz="2400" dirty="0" smtClean="0"/>
              <a:t>Select and implement set of classification algorithms</a:t>
            </a:r>
          </a:p>
          <a:p>
            <a:pPr marL="857250" lvl="1" indent="-457200">
              <a:lnSpc>
                <a:spcPct val="90000"/>
              </a:lnSpc>
              <a:spcBef>
                <a:spcPts val="544"/>
              </a:spcBef>
              <a:buSzPct val="100740"/>
            </a:pPr>
            <a:r>
              <a:rPr lang="en-US" sz="2400" dirty="0" smtClean="0"/>
              <a:t>Validate, Evaluate </a:t>
            </a:r>
            <a:r>
              <a:rPr lang="en-US" sz="2400" dirty="0" smtClean="0"/>
              <a:t>classification models</a:t>
            </a:r>
          </a:p>
          <a:p>
            <a:pPr marL="857250" lvl="1" indent="-457200">
              <a:lnSpc>
                <a:spcPct val="90000"/>
              </a:lnSpc>
              <a:spcBef>
                <a:spcPts val="544"/>
              </a:spcBef>
              <a:buSzPct val="100740"/>
            </a:pPr>
            <a:r>
              <a:rPr lang="en-US" sz="2400" dirty="0" smtClean="0"/>
              <a:t>Predict the Crime </a:t>
            </a:r>
            <a:r>
              <a:rPr lang="en-US" sz="2400" dirty="0" smtClean="0"/>
              <a:t>Category</a:t>
            </a:r>
          </a:p>
          <a:p>
            <a:pPr marL="857250" lvl="1" indent="-457200">
              <a:lnSpc>
                <a:spcPct val="90000"/>
              </a:lnSpc>
              <a:spcBef>
                <a:spcPts val="544"/>
              </a:spcBef>
              <a:buSzPct val="100740"/>
            </a:pPr>
            <a:r>
              <a:rPr lang="en-US" sz="2400" dirty="0" smtClean="0"/>
              <a:t>Compare performances</a:t>
            </a:r>
            <a:endParaRPr lang="en-US" sz="2400" dirty="0" smtClean="0"/>
          </a:p>
          <a:p>
            <a:pPr marL="400050" lvl="1" indent="0">
              <a:lnSpc>
                <a:spcPct val="90000"/>
              </a:lnSpc>
              <a:spcBef>
                <a:spcPts val="544"/>
              </a:spcBef>
              <a:buSzPct val="100740"/>
              <a:buNone/>
            </a:pPr>
            <a:endParaRPr lang="en-US" sz="2800" dirty="0"/>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25" y="36176"/>
            <a:ext cx="7556485" cy="1143000"/>
          </a:xfrm>
        </p:spPr>
        <p:txBody>
          <a:bodyPr/>
          <a:lstStyle/>
          <a:p>
            <a:pPr algn="l"/>
            <a:r>
              <a:rPr lang="en-US" dirty="0" smtClean="0"/>
              <a:t>State of the art </a:t>
            </a:r>
            <a:endParaRPr lang="en-US" dirty="0"/>
          </a:p>
        </p:txBody>
      </p:sp>
      <p:sp>
        <p:nvSpPr>
          <p:cNvPr id="3" name="Text Placeholder 2"/>
          <p:cNvSpPr>
            <a:spLocks noGrp="1"/>
          </p:cNvSpPr>
          <p:nvPr>
            <p:ph type="body" idx="1"/>
          </p:nvPr>
        </p:nvSpPr>
        <p:spPr>
          <a:xfrm>
            <a:off x="699626" y="1399740"/>
            <a:ext cx="7931698" cy="4726422"/>
          </a:xfrm>
        </p:spPr>
        <p:txBody>
          <a:bodyPr/>
          <a:lstStyle/>
          <a:p>
            <a:r>
              <a:rPr lang="en-US" dirty="0" smtClean="0">
                <a:latin typeface="+mn-lt"/>
              </a:rPr>
              <a:t> </a:t>
            </a:r>
            <a:r>
              <a:rPr lang="en-US" dirty="0" smtClean="0">
                <a:latin typeface="+mn-lt"/>
                <a:hlinkClick r:id="rId2"/>
              </a:rPr>
              <a:t>Microsoft Azure Library link</a:t>
            </a:r>
            <a:endParaRPr lang="en-US" dirty="0" smtClean="0">
              <a:latin typeface="+mn-lt"/>
            </a:endParaRPr>
          </a:p>
          <a:p>
            <a:r>
              <a:rPr lang="en-US" dirty="0" smtClean="0">
                <a:latin typeface="+mn-lt"/>
              </a:rPr>
              <a:t> Off all the submissions and papers, we found the idea from Microsoft Azure ML on count measure very interesting. We have 39 classes on actual data set. A 39 vector set for each class of address attribute would provide more information that may help improve the accuracy. </a:t>
            </a:r>
          </a:p>
          <a:p>
            <a:pPr marL="203200" indent="0">
              <a:buNone/>
            </a:pPr>
            <a:endParaRPr lang="en-US" dirty="0">
              <a:latin typeface="+mn-lt"/>
            </a:endParaRPr>
          </a:p>
        </p:txBody>
      </p:sp>
    </p:spTree>
    <p:extLst>
      <p:ext uri="{BB962C8B-B14F-4D97-AF65-F5344CB8AC3E}">
        <p14:creationId xmlns:p14="http://schemas.microsoft.com/office/powerpoint/2010/main" val="889023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355431"/>
            <a:ext cx="7556485" cy="1143000"/>
          </a:xfrm>
        </p:spPr>
        <p:txBody>
          <a:bodyPr/>
          <a:lstStyle/>
          <a:p>
            <a:r>
              <a:rPr lang="en-US" dirty="0" smtClean="0"/>
              <a:t>Methods</a:t>
            </a:r>
            <a:endParaRPr lang="en-US" dirty="0"/>
          </a:p>
        </p:txBody>
      </p:sp>
      <p:graphicFrame>
        <p:nvGraphicFramePr>
          <p:cNvPr id="10" name="Diagram 9"/>
          <p:cNvGraphicFramePr/>
          <p:nvPr>
            <p:extLst>
              <p:ext uri="{D42A27DB-BD31-4B8C-83A1-F6EECF244321}">
                <p14:modId xmlns:p14="http://schemas.microsoft.com/office/powerpoint/2010/main" val="4276421646"/>
              </p:ext>
            </p:extLst>
          </p:nvPr>
        </p:nvGraphicFramePr>
        <p:xfrm>
          <a:off x="1603203" y="457200"/>
          <a:ext cx="7028120" cy="3760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0" y="36703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5"/>
          <p:cNvSpPr>
            <a:spLocks noChangeArrowheads="1"/>
          </p:cNvSpPr>
          <p:nvPr/>
        </p:nvSpPr>
        <p:spPr bwMode="auto">
          <a:xfrm>
            <a:off x="0" y="7327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1573034850"/>
              </p:ext>
            </p:extLst>
          </p:nvPr>
        </p:nvGraphicFramePr>
        <p:xfrm>
          <a:off x="4401879" y="4412511"/>
          <a:ext cx="3974262" cy="1510071"/>
        </p:xfrm>
        <a:graphic>
          <a:graphicData uri="http://schemas.openxmlformats.org/drawingml/2006/table">
            <a:tbl>
              <a:tblPr firstRow="1" bandRow="1">
                <a:tableStyleId>{5C22544A-7EE6-4342-B048-85BDC9FD1C3A}</a:tableStyleId>
              </a:tblPr>
              <a:tblGrid>
                <a:gridCol w="1987131"/>
                <a:gridCol w="1987131"/>
              </a:tblGrid>
              <a:tr h="687111">
                <a:tc>
                  <a:txBody>
                    <a:bodyPr/>
                    <a:lstStyle/>
                    <a:p>
                      <a:r>
                        <a:rPr lang="en-US" sz="1600" dirty="0" smtClean="0"/>
                        <a:t>LOGISTIC</a:t>
                      </a:r>
                      <a:r>
                        <a:rPr lang="en-US" sz="1600" baseline="0" dirty="0" smtClean="0"/>
                        <a:t> REGRESSION</a:t>
                      </a:r>
                      <a:endParaRPr lang="en-US" sz="1600" dirty="0"/>
                    </a:p>
                  </a:txBody>
                  <a:tcPr/>
                </a:tc>
                <a:tc>
                  <a:txBody>
                    <a:bodyPr/>
                    <a:lstStyle/>
                    <a:p>
                      <a:r>
                        <a:rPr lang="en-US" sz="1600" dirty="0" smtClean="0"/>
                        <a:t>BOOT</a:t>
                      </a:r>
                      <a:r>
                        <a:rPr lang="en-US" sz="1600" baseline="0" dirty="0" smtClean="0"/>
                        <a:t> STRAPPING </a:t>
                      </a:r>
                      <a:endParaRPr lang="en-US" sz="1600" dirty="0"/>
                    </a:p>
                  </a:txBody>
                  <a:tcPr/>
                </a:tc>
              </a:tr>
              <a:tr h="454973">
                <a:tc>
                  <a:txBody>
                    <a:bodyPr/>
                    <a:lstStyle/>
                    <a:p>
                      <a:r>
                        <a:rPr lang="en-US" sz="1600" dirty="0" smtClean="0"/>
                        <a:t>Tuning parameter:</a:t>
                      </a:r>
                      <a:r>
                        <a:rPr lang="en-US" sz="1600" baseline="0" dirty="0" smtClean="0"/>
                        <a:t> Slope of each attribute (theta)</a:t>
                      </a:r>
                      <a:endParaRPr lang="en-US" sz="1600" dirty="0"/>
                    </a:p>
                  </a:txBody>
                  <a:tcPr/>
                </a:tc>
                <a:tc>
                  <a:txBody>
                    <a:bodyPr/>
                    <a:lstStyle/>
                    <a:p>
                      <a:r>
                        <a:rPr lang="en-US" sz="1600" dirty="0" smtClean="0"/>
                        <a:t>Tuning</a:t>
                      </a:r>
                      <a:r>
                        <a:rPr lang="en-US" sz="1600" baseline="0" dirty="0" smtClean="0"/>
                        <a:t> parameter: </a:t>
                      </a:r>
                      <a:r>
                        <a:rPr lang="en-US" sz="1600" dirty="0" smtClean="0"/>
                        <a:t>Number</a:t>
                      </a:r>
                      <a:r>
                        <a:rPr lang="en-US" sz="1600" baseline="0" dirty="0" smtClean="0"/>
                        <a:t> of decision tree</a:t>
                      </a:r>
                      <a:endParaRPr lang="en-US" sz="1600" dirty="0"/>
                    </a:p>
                  </a:txBody>
                  <a:tcPr/>
                </a:tc>
              </a:tr>
            </a:tbl>
          </a:graphicData>
        </a:graphic>
      </p:graphicFrame>
      <p:pic>
        <p:nvPicPr>
          <p:cNvPr id="15" name="Media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 y="3447443"/>
            <a:ext cx="3795822" cy="3410555"/>
          </a:xfrm>
          <a:prstGeom prst="rect">
            <a:avLst/>
          </a:prstGeom>
        </p:spPr>
      </p:pic>
    </p:spTree>
    <p:extLst>
      <p:ext uri="{BB962C8B-B14F-4D97-AF65-F5344CB8AC3E}">
        <p14:creationId xmlns:p14="http://schemas.microsoft.com/office/powerpoint/2010/main" val="23742147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vol="80000">
                <p:cTn id="7" fill="hold" display="0">
                  <p:stCondLst>
                    <p:cond delay="indefinite"/>
                  </p:stCondLst>
                </p:cTn>
                <p:tgtEl>
                  <p:spTgt spid="1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19" y="55667"/>
            <a:ext cx="7556485" cy="1143000"/>
          </a:xfrm>
        </p:spPr>
        <p:txBody>
          <a:bodyPr/>
          <a:lstStyle/>
          <a:p>
            <a:pPr algn="l"/>
            <a:r>
              <a:rPr lang="en-US" dirty="0" smtClean="0"/>
              <a:t>Results</a:t>
            </a:r>
            <a:endParaRPr lang="en-US" dirty="0"/>
          </a:p>
        </p:txBody>
      </p:sp>
      <p:sp>
        <p:nvSpPr>
          <p:cNvPr id="3" name="Text Placeholder 2"/>
          <p:cNvSpPr>
            <a:spLocks noGrp="1"/>
          </p:cNvSpPr>
          <p:nvPr>
            <p:ph type="body" idx="1"/>
          </p:nvPr>
        </p:nvSpPr>
        <p:spPr>
          <a:xfrm>
            <a:off x="1074838" y="1414170"/>
            <a:ext cx="7556485" cy="4711992"/>
          </a:xfrm>
        </p:spPr>
        <p:txBody>
          <a:bodyPr/>
          <a:lstStyle/>
          <a:p>
            <a:pPr marL="203200" indent="0">
              <a:buNone/>
            </a:pPr>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2092157978"/>
              </p:ext>
            </p:extLst>
          </p:nvPr>
        </p:nvGraphicFramePr>
        <p:xfrm>
          <a:off x="925032" y="1198666"/>
          <a:ext cx="8102010" cy="4531369"/>
        </p:xfrm>
        <a:graphic>
          <a:graphicData uri="http://schemas.openxmlformats.org/drawingml/2006/table">
            <a:tbl>
              <a:tblPr firstRow="1" bandRow="1">
                <a:tableStyleId>{5C22544A-7EE6-4342-B048-85BDC9FD1C3A}</a:tableStyleId>
              </a:tblPr>
              <a:tblGrid>
                <a:gridCol w="1350335"/>
                <a:gridCol w="1350335"/>
                <a:gridCol w="1350336"/>
                <a:gridCol w="1190187"/>
                <a:gridCol w="1510482"/>
                <a:gridCol w="1350335"/>
              </a:tblGrid>
              <a:tr h="385406">
                <a:tc>
                  <a:txBody>
                    <a:bodyPr/>
                    <a:lstStyle/>
                    <a:p>
                      <a:r>
                        <a:rPr lang="en-US" dirty="0" smtClean="0"/>
                        <a:t>Classifier</a:t>
                      </a:r>
                      <a:endParaRPr lang="en-US" dirty="0"/>
                    </a:p>
                  </a:txBody>
                  <a:tcPr/>
                </a:tc>
                <a:tc>
                  <a:txBody>
                    <a:bodyPr/>
                    <a:lstStyle/>
                    <a:p>
                      <a:r>
                        <a:rPr lang="en-US" dirty="0" smtClean="0"/>
                        <a:t> Accuracy</a:t>
                      </a:r>
                      <a:endParaRPr lang="en-US" dirty="0"/>
                    </a:p>
                  </a:txBody>
                  <a:tcPr/>
                </a:tc>
                <a:tc>
                  <a:txBody>
                    <a:bodyPr/>
                    <a:lstStyle/>
                    <a:p>
                      <a:r>
                        <a:rPr lang="en-US" dirty="0" smtClean="0"/>
                        <a:t>Methodology</a:t>
                      </a:r>
                      <a:endParaRPr lang="en-US" dirty="0"/>
                    </a:p>
                  </a:txBody>
                  <a:tcPr/>
                </a:tc>
                <a:tc>
                  <a:txBody>
                    <a:bodyPr/>
                    <a:lstStyle/>
                    <a:p>
                      <a:r>
                        <a:rPr lang="en-US" dirty="0" smtClean="0"/>
                        <a:t>Top Recall</a:t>
                      </a:r>
                      <a:endParaRPr lang="en-US" dirty="0"/>
                    </a:p>
                  </a:txBody>
                  <a:tcPr/>
                </a:tc>
                <a:tc>
                  <a:txBody>
                    <a:bodyPr/>
                    <a:lstStyle/>
                    <a:p>
                      <a:r>
                        <a:rPr lang="en-US" dirty="0" smtClean="0"/>
                        <a:t>Top Precision</a:t>
                      </a:r>
                      <a:endParaRPr lang="en-US" dirty="0"/>
                    </a:p>
                  </a:txBody>
                  <a:tcPr/>
                </a:tc>
                <a:tc>
                  <a:txBody>
                    <a:bodyPr/>
                    <a:lstStyle/>
                    <a:p>
                      <a:r>
                        <a:rPr lang="en-US" dirty="0" smtClean="0"/>
                        <a:t>Pros/Cons</a:t>
                      </a:r>
                      <a:endParaRPr lang="en-US" dirty="0"/>
                    </a:p>
                  </a:txBody>
                  <a:tcPr/>
                </a:tc>
              </a:tr>
              <a:tr h="538512">
                <a:tc>
                  <a:txBody>
                    <a:bodyPr/>
                    <a:lstStyle/>
                    <a:p>
                      <a:r>
                        <a:rPr lang="en-US" dirty="0" smtClean="0"/>
                        <a:t>Decision</a:t>
                      </a:r>
                      <a:r>
                        <a:rPr lang="en-US" baseline="0" dirty="0" smtClean="0"/>
                        <a:t> Tree</a:t>
                      </a:r>
                      <a:endParaRPr lang="en-US" dirty="0"/>
                    </a:p>
                  </a:txBody>
                  <a:tcPr/>
                </a:tc>
                <a:tc>
                  <a:txBody>
                    <a:bodyPr/>
                    <a:lstStyle/>
                    <a:p>
                      <a:r>
                        <a:rPr lang="en-US" dirty="0" smtClean="0"/>
                        <a:t>66.06%</a:t>
                      </a:r>
                      <a:endParaRPr lang="en-US" dirty="0"/>
                    </a:p>
                  </a:txBody>
                  <a:tcPr/>
                </a:tc>
                <a:tc>
                  <a:txBody>
                    <a:bodyPr/>
                    <a:lstStyle/>
                    <a:p>
                      <a:r>
                        <a:rPr lang="en-US" dirty="0" smtClean="0"/>
                        <a:t>R/Weka</a:t>
                      </a:r>
                      <a:endParaRPr lang="en-US" dirty="0"/>
                    </a:p>
                  </a:txBody>
                  <a:tcPr/>
                </a:tc>
                <a:tc>
                  <a:txBody>
                    <a:bodyPr/>
                    <a:lstStyle/>
                    <a:p>
                      <a:r>
                        <a:rPr lang="en-US" dirty="0" smtClean="0"/>
                        <a:t>80.92%</a:t>
                      </a:r>
                      <a:endParaRPr lang="en-US" dirty="0"/>
                    </a:p>
                  </a:txBody>
                  <a:tcPr/>
                </a:tc>
                <a:tc>
                  <a:txBody>
                    <a:bodyPr/>
                    <a:lstStyle/>
                    <a:p>
                      <a:r>
                        <a:rPr lang="en-US" dirty="0" smtClean="0"/>
                        <a:t>67.33%</a:t>
                      </a:r>
                      <a:endParaRPr lang="en-US" dirty="0"/>
                    </a:p>
                  </a:txBody>
                  <a:tcPr/>
                </a:tc>
                <a:tc>
                  <a:txBody>
                    <a:bodyPr/>
                    <a:lstStyle/>
                    <a:p>
                      <a:r>
                        <a:rPr lang="en-US" dirty="0" smtClean="0"/>
                        <a:t>Cons- tree size very big</a:t>
                      </a:r>
                      <a:endParaRPr lang="en-US" dirty="0"/>
                    </a:p>
                  </a:txBody>
                  <a:tcPr/>
                </a:tc>
              </a:tr>
              <a:tr h="385406">
                <a:tc>
                  <a:txBody>
                    <a:bodyPr/>
                    <a:lstStyle/>
                    <a:p>
                      <a:r>
                        <a:rPr lang="en-US" dirty="0" smtClean="0"/>
                        <a:t>SVM</a:t>
                      </a:r>
                    </a:p>
                  </a:txBody>
                  <a:tcPr/>
                </a:tc>
                <a:tc>
                  <a:txBody>
                    <a:bodyPr/>
                    <a:lstStyle/>
                    <a:p>
                      <a:r>
                        <a:rPr lang="en-US" dirty="0" smtClean="0"/>
                        <a:t>63.09%</a:t>
                      </a:r>
                      <a:endParaRPr lang="en-US" dirty="0"/>
                    </a:p>
                  </a:txBody>
                  <a:tcPr/>
                </a:tc>
                <a:tc>
                  <a:txBody>
                    <a:bodyPr/>
                    <a:lstStyle/>
                    <a:p>
                      <a:r>
                        <a:rPr lang="en-US" dirty="0" smtClean="0"/>
                        <a:t>R</a:t>
                      </a:r>
                      <a:endParaRPr lang="en-US" dirty="0"/>
                    </a:p>
                  </a:txBody>
                  <a:tcPr/>
                </a:tc>
                <a:tc>
                  <a:txBody>
                    <a:bodyPr/>
                    <a:lstStyle/>
                    <a:p>
                      <a:r>
                        <a:rPr lang="en-US" dirty="0" smtClean="0"/>
                        <a:t>75.93%</a:t>
                      </a:r>
                      <a:endParaRPr lang="en-US" dirty="0"/>
                    </a:p>
                  </a:txBody>
                  <a:tcPr/>
                </a:tc>
                <a:tc>
                  <a:txBody>
                    <a:bodyPr/>
                    <a:lstStyle/>
                    <a:p>
                      <a:r>
                        <a:rPr lang="en-US" dirty="0" smtClean="0"/>
                        <a:t>65.85%</a:t>
                      </a:r>
                      <a:endParaRPr lang="en-US" dirty="0"/>
                    </a:p>
                  </a:txBody>
                  <a:tcPr/>
                </a:tc>
                <a:tc>
                  <a:txBody>
                    <a:bodyPr/>
                    <a:lstStyle/>
                    <a:p>
                      <a:endParaRPr lang="en-US" dirty="0"/>
                    </a:p>
                  </a:txBody>
                  <a:tcPr/>
                </a:tc>
              </a:tr>
              <a:tr h="1647213">
                <a:tc>
                  <a:txBody>
                    <a:bodyPr/>
                    <a:lstStyle/>
                    <a:p>
                      <a:r>
                        <a:rPr lang="en-US" dirty="0" smtClean="0"/>
                        <a:t>Random Forest</a:t>
                      </a:r>
                    </a:p>
                  </a:txBody>
                  <a:tcPr/>
                </a:tc>
                <a:tc>
                  <a:txBody>
                    <a:bodyPr/>
                    <a:lstStyle/>
                    <a:p>
                      <a:r>
                        <a:rPr lang="en-US" dirty="0" smtClean="0"/>
                        <a:t>70.833%</a:t>
                      </a:r>
                    </a:p>
                  </a:txBody>
                  <a:tcPr/>
                </a:tc>
                <a:tc>
                  <a:txBody>
                    <a:bodyPr/>
                    <a:lstStyle/>
                    <a:p>
                      <a:r>
                        <a:rPr lang="en-US" dirty="0" smtClean="0"/>
                        <a:t>R/Weka</a:t>
                      </a:r>
                      <a:endParaRPr lang="en-US" dirty="0"/>
                    </a:p>
                  </a:txBody>
                  <a:tcPr/>
                </a:tc>
                <a:tc>
                  <a:txBody>
                    <a:bodyPr/>
                    <a:lstStyle/>
                    <a:p>
                      <a:r>
                        <a:rPr lang="en-US" dirty="0" smtClean="0"/>
                        <a:t>72.37%</a:t>
                      </a:r>
                      <a:endParaRPr lang="en-US" dirty="0"/>
                    </a:p>
                  </a:txBody>
                  <a:tcPr/>
                </a:tc>
                <a:tc>
                  <a:txBody>
                    <a:bodyPr/>
                    <a:lstStyle/>
                    <a:p>
                      <a:r>
                        <a:rPr lang="en-US" dirty="0" smtClean="0"/>
                        <a:t>80.40%</a:t>
                      </a:r>
                      <a:endParaRPr lang="en-US" dirty="0"/>
                    </a:p>
                  </a:txBody>
                  <a:tcPr/>
                </a:tc>
                <a:tc>
                  <a:txBody>
                    <a:bodyPr/>
                    <a:lstStyle/>
                    <a:p>
                      <a:r>
                        <a:rPr lang="en-US" dirty="0" smtClean="0"/>
                        <a:t>Cons-</a:t>
                      </a:r>
                      <a:r>
                        <a:rPr lang="en-US" baseline="0" dirty="0" smtClean="0"/>
                        <a:t> </a:t>
                      </a:r>
                      <a:r>
                        <a:rPr lang="en-US" dirty="0" smtClean="0"/>
                        <a:t>Computationally</a:t>
                      </a:r>
                      <a:r>
                        <a:rPr lang="en-US" baseline="0" dirty="0" smtClean="0"/>
                        <a:t> more expensive. </a:t>
                      </a:r>
                    </a:p>
                    <a:p>
                      <a:r>
                        <a:rPr lang="en-US" baseline="0" dirty="0" smtClean="0"/>
                        <a:t>Pros- better results than decision tree</a:t>
                      </a:r>
                      <a:endParaRPr lang="en-US" dirty="0"/>
                    </a:p>
                  </a:txBody>
                  <a:tcPr/>
                </a:tc>
              </a:tr>
              <a:tr h="385406">
                <a:tc>
                  <a:txBody>
                    <a:bodyPr/>
                    <a:lstStyle/>
                    <a:p>
                      <a:r>
                        <a:rPr lang="en-US" dirty="0" smtClean="0"/>
                        <a:t>Logistic</a:t>
                      </a:r>
                      <a:r>
                        <a:rPr lang="en-US" baseline="0" dirty="0" smtClean="0"/>
                        <a:t> Regression</a:t>
                      </a:r>
                      <a:endParaRPr lang="en-US" dirty="0" smtClean="0"/>
                    </a:p>
                  </a:txBody>
                  <a:tcPr/>
                </a:tc>
                <a:tc>
                  <a:txBody>
                    <a:bodyPr/>
                    <a:lstStyle/>
                    <a:p>
                      <a:r>
                        <a:rPr lang="en-US" dirty="0" smtClean="0"/>
                        <a:t>62.37%</a:t>
                      </a:r>
                      <a:endParaRPr lang="en-US" dirty="0"/>
                    </a:p>
                  </a:txBody>
                  <a:tcPr/>
                </a:tc>
                <a:tc>
                  <a:txBody>
                    <a:bodyPr/>
                    <a:lstStyle/>
                    <a:p>
                      <a:r>
                        <a:rPr lang="en-US" dirty="0" smtClean="0"/>
                        <a:t>R</a:t>
                      </a:r>
                      <a:endParaRPr lang="en-US" dirty="0"/>
                    </a:p>
                  </a:txBody>
                  <a:tcPr/>
                </a:tc>
                <a:tc>
                  <a:txBody>
                    <a:bodyPr/>
                    <a:lstStyle/>
                    <a:p>
                      <a:r>
                        <a:rPr lang="en-US" dirty="0" smtClean="0"/>
                        <a:t>77.92%</a:t>
                      </a:r>
                      <a:endParaRPr lang="en-US" dirty="0"/>
                    </a:p>
                  </a:txBody>
                  <a:tcPr/>
                </a:tc>
                <a:tc>
                  <a:txBody>
                    <a:bodyPr/>
                    <a:lstStyle/>
                    <a:p>
                      <a:r>
                        <a:rPr lang="en-US" dirty="0" smtClean="0"/>
                        <a:t>40.92%</a:t>
                      </a:r>
                      <a:endParaRPr lang="en-US" dirty="0"/>
                    </a:p>
                  </a:txBody>
                  <a:tcPr/>
                </a:tc>
                <a:tc>
                  <a:txBody>
                    <a:bodyPr/>
                    <a:lstStyle/>
                    <a:p>
                      <a:endParaRPr lang="en-US" dirty="0"/>
                    </a:p>
                  </a:txBody>
                  <a:tcPr/>
                </a:tc>
              </a:tr>
              <a:tr h="385406">
                <a:tc>
                  <a:txBody>
                    <a:bodyPr/>
                    <a:lstStyle/>
                    <a:p>
                      <a:r>
                        <a:rPr lang="en-US" dirty="0" smtClean="0"/>
                        <a:t>Decision Tree with Bagging</a:t>
                      </a:r>
                    </a:p>
                  </a:txBody>
                  <a:tcPr/>
                </a:tc>
                <a:tc>
                  <a:txBody>
                    <a:bodyPr/>
                    <a:lstStyle/>
                    <a:p>
                      <a:r>
                        <a:rPr lang="en-US" dirty="0" smtClean="0"/>
                        <a:t>67.10%</a:t>
                      </a:r>
                      <a:endParaRPr lang="en-US" dirty="0"/>
                    </a:p>
                  </a:txBody>
                  <a:tcPr/>
                </a:tc>
                <a:tc>
                  <a:txBody>
                    <a:bodyPr/>
                    <a:lstStyle/>
                    <a:p>
                      <a:r>
                        <a:rPr lang="en-US" dirty="0" smtClean="0"/>
                        <a:t>R</a:t>
                      </a:r>
                      <a:endParaRPr lang="en-US" dirty="0"/>
                    </a:p>
                  </a:txBody>
                  <a:tcPr/>
                </a:tc>
                <a:tc>
                  <a:txBody>
                    <a:bodyPr/>
                    <a:lstStyle/>
                    <a:p>
                      <a:r>
                        <a:rPr lang="en-US" dirty="0" smtClean="0"/>
                        <a:t>80.23%</a:t>
                      </a:r>
                      <a:endParaRPr lang="en-US" dirty="0"/>
                    </a:p>
                  </a:txBody>
                  <a:tcPr/>
                </a:tc>
                <a:tc>
                  <a:txBody>
                    <a:bodyPr/>
                    <a:lstStyle/>
                    <a:p>
                      <a:r>
                        <a:rPr lang="en-US" dirty="0" smtClean="0"/>
                        <a:t>44.52%</a:t>
                      </a:r>
                      <a:endParaRPr lang="en-US" dirty="0"/>
                    </a:p>
                  </a:txBody>
                  <a:tcPr/>
                </a:tc>
                <a:tc>
                  <a:txBody>
                    <a:bodyPr/>
                    <a:lstStyle/>
                    <a:p>
                      <a:endParaRPr lang="en-US" dirty="0"/>
                    </a:p>
                  </a:txBody>
                  <a:tcPr/>
                </a:tc>
              </a:tr>
              <a:tr h="538512">
                <a:tc>
                  <a:txBody>
                    <a:bodyPr/>
                    <a:lstStyle/>
                    <a:p>
                      <a:r>
                        <a:rPr lang="en-US" dirty="0" smtClean="0"/>
                        <a:t>Logistics Regression</a:t>
                      </a:r>
                      <a:r>
                        <a:rPr lang="en-US" baseline="0" dirty="0" smtClean="0"/>
                        <a:t>*</a:t>
                      </a:r>
                      <a:endParaRPr lang="en-US" dirty="0" smtClean="0"/>
                    </a:p>
                  </a:txBody>
                  <a:tcPr/>
                </a:tc>
                <a:tc>
                  <a:txBody>
                    <a:bodyPr/>
                    <a:lstStyle/>
                    <a:p>
                      <a:r>
                        <a:rPr lang="en-US" dirty="0" smtClean="0"/>
                        <a:t>58.67%</a:t>
                      </a:r>
                      <a:endParaRPr lang="en-US" dirty="0"/>
                    </a:p>
                  </a:txBody>
                  <a:tcPr/>
                </a:tc>
                <a:tc>
                  <a:txBody>
                    <a:bodyPr/>
                    <a:lstStyle/>
                    <a:p>
                      <a:r>
                        <a:rPr lang="en-US" dirty="0" smtClean="0"/>
                        <a:t>R</a:t>
                      </a:r>
                      <a:endParaRPr lang="en-US" dirty="0"/>
                    </a:p>
                  </a:txBody>
                  <a:tcPr/>
                </a:tc>
                <a:tc>
                  <a:txBody>
                    <a:bodyPr/>
                    <a:lstStyle/>
                    <a:p>
                      <a:r>
                        <a:rPr lang="en-US" dirty="0" smtClean="0"/>
                        <a:t>89.68%</a:t>
                      </a:r>
                      <a:endParaRPr lang="en-US" dirty="0"/>
                    </a:p>
                  </a:txBody>
                  <a:tcPr/>
                </a:tc>
                <a:tc>
                  <a:txBody>
                    <a:bodyPr/>
                    <a:lstStyle/>
                    <a:p>
                      <a:r>
                        <a:rPr lang="en-US" dirty="0" smtClean="0"/>
                        <a:t>16.19%</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745425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509910876"/>
              </p:ext>
            </p:extLst>
          </p:nvPr>
        </p:nvGraphicFramePr>
        <p:xfrm>
          <a:off x="742919" y="1041990"/>
          <a:ext cx="5486400" cy="32004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424763" y="4263654"/>
            <a:ext cx="2849525" cy="307777"/>
          </a:xfrm>
          <a:prstGeom prst="rect">
            <a:avLst/>
          </a:prstGeom>
          <a:noFill/>
        </p:spPr>
        <p:txBody>
          <a:bodyPr wrap="square" rtlCol="0">
            <a:spAutoFit/>
          </a:bodyPr>
          <a:lstStyle/>
          <a:p>
            <a:r>
              <a:rPr lang="en-US" dirty="0" smtClean="0"/>
              <a:t>Accuracy vs Time</a:t>
            </a:r>
            <a:endParaRPr lang="en-US" dirty="0"/>
          </a:p>
        </p:txBody>
      </p:sp>
    </p:spTree>
    <p:extLst>
      <p:ext uri="{BB962C8B-B14F-4D97-AF65-F5344CB8AC3E}">
        <p14:creationId xmlns:p14="http://schemas.microsoft.com/office/powerpoint/2010/main" val="4232175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2" y="10322"/>
            <a:ext cx="8240242" cy="1143000"/>
          </a:xfrm>
        </p:spPr>
        <p:txBody>
          <a:bodyPr/>
          <a:lstStyle/>
          <a:p>
            <a:pPr algn="l"/>
            <a:r>
              <a:rPr lang="en-US" dirty="0" smtClean="0"/>
              <a:t>Conclusions and Future Work</a:t>
            </a:r>
            <a:endParaRPr lang="en-US" dirty="0"/>
          </a:p>
        </p:txBody>
      </p:sp>
      <p:sp>
        <p:nvSpPr>
          <p:cNvPr id="3" name="Text Placeholder 2"/>
          <p:cNvSpPr>
            <a:spLocks noGrp="1"/>
          </p:cNvSpPr>
          <p:nvPr>
            <p:ph type="body" idx="1"/>
          </p:nvPr>
        </p:nvSpPr>
        <p:spPr>
          <a:xfrm>
            <a:off x="707132" y="1326486"/>
            <a:ext cx="7924192" cy="5239300"/>
          </a:xfrm>
        </p:spPr>
        <p:txBody>
          <a:bodyPr/>
          <a:lstStyle/>
          <a:p>
            <a:r>
              <a:rPr lang="en-US" sz="2000" dirty="0" smtClean="0"/>
              <a:t>Random Forest</a:t>
            </a:r>
            <a:r>
              <a:rPr lang="en-US" sz="2000" dirty="0" smtClean="0"/>
              <a:t> was </a:t>
            </a:r>
            <a:r>
              <a:rPr lang="en-US" sz="2000" dirty="0" smtClean="0"/>
              <a:t>identified </a:t>
            </a:r>
            <a:r>
              <a:rPr lang="en-US" sz="2000" dirty="0" smtClean="0"/>
              <a:t>based on the</a:t>
            </a:r>
            <a:r>
              <a:rPr lang="en-US" sz="2000" dirty="0" smtClean="0"/>
              <a:t> </a:t>
            </a:r>
            <a:r>
              <a:rPr lang="en-US" sz="2000" dirty="0" smtClean="0"/>
              <a:t>overall class accuracy </a:t>
            </a:r>
            <a:r>
              <a:rPr lang="en-US" sz="2000" dirty="0" smtClean="0"/>
              <a:t>(</a:t>
            </a:r>
            <a:r>
              <a:rPr lang="en-US" sz="2000" dirty="0"/>
              <a:t> </a:t>
            </a:r>
            <a:r>
              <a:rPr lang="en-US" sz="2000" dirty="0" smtClean="0"/>
              <a:t>70%)</a:t>
            </a:r>
          </a:p>
          <a:p>
            <a:r>
              <a:rPr lang="en-US" sz="2000" dirty="0" smtClean="0"/>
              <a:t>Dealing with the information loss: </a:t>
            </a:r>
            <a:r>
              <a:rPr lang="en-US" sz="2000" dirty="0"/>
              <a:t>We have lost quite a bit of information in the attribute address. Best thing would be to find joint conditional probability distribution of each level of address attribute over all 39 classes. We would have gained much information. </a:t>
            </a:r>
            <a:endParaRPr lang="en-US" sz="2000" dirty="0" smtClean="0"/>
          </a:p>
          <a:p>
            <a:r>
              <a:rPr lang="en-US" sz="2000" dirty="0" smtClean="0"/>
              <a:t>Future work: Computational </a:t>
            </a:r>
            <a:r>
              <a:rPr lang="en-US" sz="2000" dirty="0" smtClean="0"/>
              <a:t>power can be increased by using distributed computing</a:t>
            </a:r>
            <a:r>
              <a:rPr lang="en-US" sz="2000" dirty="0" smtClean="0"/>
              <a:t>. Considering we have only used close to 5% of the data set. Dataset had 870,000 plus records.  </a:t>
            </a:r>
          </a:p>
          <a:p>
            <a:r>
              <a:rPr lang="en-US" sz="2000" dirty="0" smtClean="0"/>
              <a:t>Use of gradient descent is not the best method of optimization considering a huge feature space. Any optimization technique that uses automated step size selection would be good option.  </a:t>
            </a:r>
          </a:p>
          <a:p>
            <a:r>
              <a:rPr lang="en-US" sz="2000" dirty="0" smtClean="0"/>
              <a:t>Something we would do the next time: An optimal sampling method to include all 39 classes should be done considering the data set is way too right skewed. </a:t>
            </a:r>
            <a:endParaRPr lang="en-US" sz="2000" dirty="0"/>
          </a:p>
        </p:txBody>
      </p:sp>
    </p:spTree>
    <p:extLst>
      <p:ext uri="{BB962C8B-B14F-4D97-AF65-F5344CB8AC3E}">
        <p14:creationId xmlns:p14="http://schemas.microsoft.com/office/powerpoint/2010/main" val="1069755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NCSU-vertical-left-top-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2885</TotalTime>
  <Words>461</Words>
  <Application>Microsoft Office PowerPoint</Application>
  <PresentationFormat>On-screen Show (4:3)</PresentationFormat>
  <Paragraphs>81</Paragraphs>
  <Slides>9</Slides>
  <Notes>4</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NCSU-vertical-left-top-logo</vt:lpstr>
      <vt:lpstr>Investigating Crime Classification in San Francisco   Group Members: Anindita Mozumder James Morgan Nithin Reddy Prashant Sharma Santhosh K Jagadish Srikar Potta Stuti Nanda</vt:lpstr>
      <vt:lpstr>Investigating Crime Classification  in San Francisco    Group Members: Anindita Mozumder James Morgan Nithin Reddy Prashant Sharma Santosh K Jagadish Srikar Potta Stuti Nanda</vt:lpstr>
      <vt:lpstr>Background</vt:lpstr>
      <vt:lpstr>Objective</vt:lpstr>
      <vt:lpstr>State of the art </vt:lpstr>
      <vt:lpstr>Methods</vt:lpstr>
      <vt:lpstr>Results</vt:lpstr>
      <vt:lpstr>PowerPoint Presentation</vt:lpstr>
      <vt:lpstr>Conclusions and 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Team Members, Mentor Name (if any)</dc:title>
  <cp:lastModifiedBy>Stuti Nanda</cp:lastModifiedBy>
  <cp:revision>68</cp:revision>
  <dcterms:modified xsi:type="dcterms:W3CDTF">2016-04-19T20:55:37Z</dcterms:modified>
</cp:coreProperties>
</file>